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377" r:id="rId2"/>
    <p:sldId id="307" r:id="rId3"/>
    <p:sldId id="308" r:id="rId4"/>
    <p:sldId id="309" r:id="rId5"/>
    <p:sldId id="310" r:id="rId6"/>
    <p:sldId id="311" r:id="rId7"/>
    <p:sldId id="312" r:id="rId8"/>
    <p:sldId id="314" r:id="rId9"/>
    <p:sldId id="315" r:id="rId10"/>
    <p:sldId id="316" r:id="rId11"/>
    <p:sldId id="317" r:id="rId12"/>
    <p:sldId id="319" r:id="rId13"/>
    <p:sldId id="320" r:id="rId14"/>
    <p:sldId id="321" r:id="rId15"/>
    <p:sldId id="322" r:id="rId16"/>
    <p:sldId id="323" r:id="rId17"/>
    <p:sldId id="324" r:id="rId18"/>
    <p:sldId id="325" r:id="rId19"/>
    <p:sldId id="327" r:id="rId20"/>
    <p:sldId id="328" r:id="rId21"/>
    <p:sldId id="329"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50" r:id="rId40"/>
    <p:sldId id="351" r:id="rId41"/>
    <p:sldId id="352" r:id="rId42"/>
    <p:sldId id="353" r:id="rId43"/>
    <p:sldId id="354" r:id="rId44"/>
    <p:sldId id="366" r:id="rId45"/>
    <p:sldId id="367" r:id="rId46"/>
    <p:sldId id="368" r:id="rId47"/>
    <p:sldId id="369" r:id="rId48"/>
    <p:sldId id="370" r:id="rId49"/>
    <p:sldId id="371" r:id="rId50"/>
    <p:sldId id="372" r:id="rId51"/>
    <p:sldId id="373" r:id="rId52"/>
    <p:sldId id="374" r:id="rId53"/>
    <p:sldId id="375" r:id="rId54"/>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0D29B3"/>
    <a:srgbClr val="89B8CF"/>
    <a:srgbClr val="256ABD"/>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08" autoAdjust="0"/>
    <p:restoredTop sz="78615" autoAdjust="0"/>
  </p:normalViewPr>
  <p:slideViewPr>
    <p:cSldViewPr>
      <p:cViewPr varScale="1">
        <p:scale>
          <a:sx n="56" d="100"/>
          <a:sy n="56" d="100"/>
        </p:scale>
        <p:origin x="1398" y="78"/>
      </p:cViewPr>
      <p:guideLst>
        <p:guide orient="horz" pos="432"/>
        <p:guide pos="288"/>
      </p:guideLst>
    </p:cSldViewPr>
  </p:slideViewPr>
  <p:outlineViewPr>
    <p:cViewPr>
      <p:scale>
        <a:sx n="33" d="100"/>
        <a:sy n="33" d="100"/>
      </p:scale>
      <p:origin x="0" y="185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7/10/2021</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7/10/2021</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August 2013, the working-age population of the United States was 245.9 million.</a:t>
            </a:r>
          </a:p>
          <a:p>
            <a:r>
              <a:rPr lang="en-US" sz="1200" b="0" i="0" u="none" strike="noStrike" kern="1200" baseline="0" dirty="0">
                <a:solidFill>
                  <a:schemeClr val="tx1"/>
                </a:solidFill>
                <a:latin typeface="+mn-lt"/>
                <a:ea typeface="+mn-ea"/>
                <a:cs typeface="+mn-cs"/>
              </a:rPr>
              <a:t>The working-age population is divided into those in the labor force (155.5 million)</a:t>
            </a:r>
          </a:p>
          <a:p>
            <a:r>
              <a:rPr lang="en-US" sz="1200" b="0" i="0" u="none" strike="noStrike" kern="1200" baseline="0" dirty="0">
                <a:solidFill>
                  <a:schemeClr val="tx1"/>
                </a:solidFill>
                <a:latin typeface="+mn-lt"/>
                <a:ea typeface="+mn-ea"/>
                <a:cs typeface="+mn-cs"/>
              </a:rPr>
              <a:t>and those not in the labor force (90.4 million). The labor force is divided into the</a:t>
            </a:r>
          </a:p>
          <a:p>
            <a:r>
              <a:rPr lang="en-US" sz="1200" b="0" i="0" u="none" strike="noStrike" kern="1200" baseline="0" dirty="0">
                <a:solidFill>
                  <a:schemeClr val="tx1"/>
                </a:solidFill>
                <a:latin typeface="+mn-lt"/>
                <a:ea typeface="+mn-ea"/>
                <a:cs typeface="+mn-cs"/>
              </a:rPr>
              <a:t>employed (144.2 million) and the unemployed (11.3 million). Those not in the labor</a:t>
            </a:r>
          </a:p>
          <a:p>
            <a:r>
              <a:rPr lang="en-US" sz="1200" b="0" i="0" u="none" strike="noStrike" kern="1200" baseline="0" dirty="0">
                <a:solidFill>
                  <a:schemeClr val="tx1"/>
                </a:solidFill>
                <a:latin typeface="+mn-lt"/>
                <a:ea typeface="+mn-ea"/>
                <a:cs typeface="+mn-cs"/>
              </a:rPr>
              <a:t>force are divided into those not available for work (84.1 million) and those available</a:t>
            </a:r>
          </a:p>
          <a:p>
            <a:r>
              <a:rPr lang="en-US" sz="1200" b="0" i="0" u="none" strike="noStrike" kern="1200" baseline="0" dirty="0">
                <a:solidFill>
                  <a:schemeClr val="tx1"/>
                </a:solidFill>
                <a:latin typeface="+mn-lt"/>
                <a:ea typeface="+mn-ea"/>
                <a:cs typeface="+mn-cs"/>
              </a:rPr>
              <a:t>for work but not currently working (6.3 million). Finally, those available for work but</a:t>
            </a:r>
          </a:p>
          <a:p>
            <a:r>
              <a:rPr lang="en-US" sz="1200" b="0" i="0" u="none" strike="noStrike" kern="1200" baseline="0" dirty="0">
                <a:solidFill>
                  <a:schemeClr val="tx1"/>
                </a:solidFill>
                <a:latin typeface="+mn-lt"/>
                <a:ea typeface="+mn-ea"/>
                <a:cs typeface="+mn-cs"/>
              </a:rPr>
              <a:t>not in the labor force are divided into discouraged workers (0.9 million) and those</a:t>
            </a:r>
          </a:p>
          <a:p>
            <a:r>
              <a:rPr lang="en-US" sz="1200" b="0" i="0" u="none" strike="noStrike" kern="1200" baseline="0" dirty="0">
                <a:solidFill>
                  <a:schemeClr val="tx1"/>
                </a:solidFill>
                <a:latin typeface="+mn-lt"/>
                <a:ea typeface="+mn-ea"/>
                <a:cs typeface="+mn-cs"/>
              </a:rPr>
              <a:t>not currently looking for work for other reasons (5.4 million).</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Department of Labor, Bureau of Labor Statistics, </a:t>
            </a:r>
            <a:r>
              <a:rPr lang="en-US" sz="1200" b="0" i="1" u="none" strike="noStrike" kern="1200" baseline="0" dirty="0">
                <a:solidFill>
                  <a:schemeClr val="tx1"/>
                </a:solidFill>
                <a:latin typeface="+mn-lt"/>
                <a:ea typeface="+mn-ea"/>
                <a:cs typeface="+mn-cs"/>
              </a:rPr>
              <a:t>The Employment</a:t>
            </a:r>
          </a:p>
          <a:p>
            <a:r>
              <a:rPr lang="da-DK" sz="1200" b="0" i="1" u="none" strike="noStrike" kern="1200" baseline="0" dirty="0">
                <a:solidFill>
                  <a:schemeClr val="tx1"/>
                </a:solidFill>
                <a:latin typeface="+mn-lt"/>
                <a:ea typeface="+mn-ea"/>
                <a:cs typeface="+mn-cs"/>
              </a:rPr>
              <a:t>Situation—August 2013</a:t>
            </a:r>
            <a:r>
              <a:rPr lang="da-DK" sz="1200" b="0" i="0" u="none" strike="noStrike" kern="1200" baseline="0" dirty="0">
                <a:solidFill>
                  <a:schemeClr val="tx1"/>
                </a:solidFill>
                <a:latin typeface="+mn-lt"/>
                <a:ea typeface="+mn-ea"/>
                <a:cs typeface="+mn-cs"/>
              </a:rPr>
              <a:t>, September 6, 2013.</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7</a:t>
            </a:fld>
            <a:endParaRPr lang="en-US"/>
          </a:p>
        </p:txBody>
      </p:sp>
    </p:spTree>
    <p:extLst>
      <p:ext uri="{BB962C8B-B14F-4D97-AF65-F5344CB8AC3E}">
        <p14:creationId xmlns:p14="http://schemas.microsoft.com/office/powerpoint/2010/main" val="387339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red line shows the official measure of</a:t>
            </a:r>
          </a:p>
          <a:p>
            <a:r>
              <a:rPr lang="en-US" sz="1200" b="0" i="0" u="none" strike="noStrike" kern="1200" baseline="0" dirty="0">
                <a:solidFill>
                  <a:schemeClr val="tx1"/>
                </a:solidFill>
                <a:latin typeface="+mn-lt"/>
                <a:ea typeface="+mn-ea"/>
                <a:cs typeface="+mn-cs"/>
              </a:rPr>
              <a:t>the unemployment rate. The blue line shows</a:t>
            </a:r>
          </a:p>
          <a:p>
            <a:r>
              <a:rPr lang="en-US" sz="1200" b="0" i="0" u="none" strike="noStrike" kern="1200" baseline="0" dirty="0">
                <a:solidFill>
                  <a:schemeClr val="tx1"/>
                </a:solidFill>
                <a:latin typeface="+mn-lt"/>
                <a:ea typeface="+mn-ea"/>
                <a:cs typeface="+mn-cs"/>
              </a:rPr>
              <a:t>what the unemployment rate would be if</a:t>
            </a:r>
          </a:p>
          <a:p>
            <a:r>
              <a:rPr lang="en-US" sz="1200" b="0" i="0" u="none" strike="noStrike" kern="1200" baseline="0" dirty="0">
                <a:solidFill>
                  <a:schemeClr val="tx1"/>
                </a:solidFill>
                <a:latin typeface="+mn-lt"/>
                <a:ea typeface="+mn-ea"/>
                <a:cs typeface="+mn-cs"/>
              </a:rPr>
              <a:t>the BLS had counted as unemployed: (1) all</a:t>
            </a:r>
          </a:p>
          <a:p>
            <a:r>
              <a:rPr lang="en-US" sz="1200" b="0" i="0" u="none" strike="noStrike" kern="1200" baseline="0" dirty="0">
                <a:solidFill>
                  <a:schemeClr val="tx1"/>
                </a:solidFill>
                <a:latin typeface="+mn-lt"/>
                <a:ea typeface="+mn-ea"/>
                <a:cs typeface="+mn-cs"/>
              </a:rPr>
              <a:t>people who were available for work but not</a:t>
            </a:r>
          </a:p>
          <a:p>
            <a:r>
              <a:rPr lang="en-US" sz="1200" b="0" i="0" u="none" strike="noStrike" kern="1200" baseline="0" dirty="0">
                <a:solidFill>
                  <a:schemeClr val="tx1"/>
                </a:solidFill>
                <a:latin typeface="+mn-lt"/>
                <a:ea typeface="+mn-ea"/>
                <a:cs typeface="+mn-cs"/>
              </a:rPr>
              <a:t>actively looking for jobs, and (2) all people</a:t>
            </a:r>
          </a:p>
          <a:p>
            <a:r>
              <a:rPr lang="en-US" sz="1200" b="0" i="0" u="none" strike="noStrike" kern="1200" baseline="0" dirty="0">
                <a:solidFill>
                  <a:schemeClr val="tx1"/>
                </a:solidFill>
                <a:latin typeface="+mn-lt"/>
                <a:ea typeface="+mn-ea"/>
                <a:cs typeface="+mn-cs"/>
              </a:rPr>
              <a:t>who were in part-time jobs but wanted</a:t>
            </a:r>
          </a:p>
          <a:p>
            <a:r>
              <a:rPr lang="en-US" sz="1200" b="0" i="0" u="none" strike="noStrike" kern="1200" baseline="0" dirty="0">
                <a:solidFill>
                  <a:schemeClr val="tx1"/>
                </a:solidFill>
                <a:latin typeface="+mn-lt"/>
                <a:ea typeface="+mn-ea"/>
                <a:cs typeface="+mn-cs"/>
              </a:rPr>
              <a:t>full-time jobs. The difference between the</a:t>
            </a:r>
          </a:p>
          <a:p>
            <a:r>
              <a:rPr lang="en-US" sz="1200" b="0" i="0" u="none" strike="noStrike" kern="1200" baseline="0" dirty="0">
                <a:solidFill>
                  <a:schemeClr val="tx1"/>
                </a:solidFill>
                <a:latin typeface="+mn-lt"/>
                <a:ea typeface="+mn-ea"/>
                <a:cs typeface="+mn-cs"/>
              </a:rPr>
              <a:t>measures was particularly large during the</a:t>
            </a:r>
          </a:p>
          <a:p>
            <a:r>
              <a:rPr lang="en-US" sz="1200" b="0" i="0" u="none" strike="noStrike" kern="1200" baseline="0" dirty="0">
                <a:solidFill>
                  <a:schemeClr val="tx1"/>
                </a:solidFill>
                <a:latin typeface="+mn-lt"/>
                <a:ea typeface="+mn-ea"/>
                <a:cs typeface="+mn-cs"/>
              </a:rPr>
              <a:t>2007–2009 recession and the weak recovery</a:t>
            </a:r>
          </a:p>
          <a:p>
            <a:r>
              <a:rPr lang="en-US" sz="1200" b="0" i="0" u="none" strike="noStrike" kern="1200" baseline="0" dirty="0">
                <a:solidFill>
                  <a:schemeClr val="tx1"/>
                </a:solidFill>
                <a:latin typeface="+mn-lt"/>
                <a:ea typeface="+mn-ea"/>
                <a:cs typeface="+mn-cs"/>
              </a:rPr>
              <a:t>that followed. Shaded areas indicate months</a:t>
            </a:r>
          </a:p>
          <a:p>
            <a:r>
              <a:rPr lang="en-US" sz="1200" b="0" i="0" u="none" strike="noStrike" kern="1200" baseline="0" dirty="0">
                <a:solidFill>
                  <a:schemeClr val="tx1"/>
                </a:solidFill>
                <a:latin typeface="+mn-lt"/>
                <a:ea typeface="+mn-ea"/>
                <a:cs typeface="+mn-cs"/>
              </a:rPr>
              <a:t>of recession.</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official measure is BLS series U-3,</a:t>
            </a:r>
          </a:p>
          <a:p>
            <a:r>
              <a:rPr lang="en-US" sz="1200" b="0" i="0" u="none" strike="noStrike" kern="1200" baseline="0" dirty="0">
                <a:solidFill>
                  <a:schemeClr val="tx1"/>
                </a:solidFill>
                <a:latin typeface="+mn-lt"/>
                <a:ea typeface="+mn-ea"/>
                <a:cs typeface="+mn-cs"/>
              </a:rPr>
              <a:t>and the broader measure is BLS series U-6.</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Labor Statistics.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11</a:t>
            </a:fld>
            <a:endParaRPr lang="en-US"/>
          </a:p>
        </p:txBody>
      </p:sp>
    </p:spTree>
    <p:extLst>
      <p:ext uri="{BB962C8B-B14F-4D97-AF65-F5344CB8AC3E}">
        <p14:creationId xmlns:p14="http://schemas.microsoft.com/office/powerpoint/2010/main" val="369387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labor force participation rate of adult</a:t>
            </a:r>
          </a:p>
          <a:p>
            <a:r>
              <a:rPr lang="en-US" sz="1200" b="0" i="0" u="none" strike="noStrike" kern="1200" baseline="0" dirty="0">
                <a:solidFill>
                  <a:schemeClr val="tx1"/>
                </a:solidFill>
                <a:latin typeface="+mn-lt"/>
                <a:ea typeface="+mn-ea"/>
                <a:cs typeface="+mn-cs"/>
              </a:rPr>
              <a:t>men has declined gradually since 1948, but</a:t>
            </a:r>
          </a:p>
          <a:p>
            <a:r>
              <a:rPr lang="en-US" sz="1200" b="0" i="0" u="none" strike="noStrike" kern="1200" baseline="0" dirty="0">
                <a:solidFill>
                  <a:schemeClr val="tx1"/>
                </a:solidFill>
                <a:latin typeface="+mn-lt"/>
                <a:ea typeface="+mn-ea"/>
                <a:cs typeface="+mn-cs"/>
              </a:rPr>
              <a:t>the labor force participation rate of adult</a:t>
            </a:r>
          </a:p>
          <a:p>
            <a:r>
              <a:rPr lang="en-US" sz="1200" b="0" i="0" u="none" strike="noStrike" kern="1200" baseline="0" dirty="0">
                <a:solidFill>
                  <a:schemeClr val="tx1"/>
                </a:solidFill>
                <a:latin typeface="+mn-lt"/>
                <a:ea typeface="+mn-ea"/>
                <a:cs typeface="+mn-cs"/>
              </a:rPr>
              <a:t>women has increased significantly, making</a:t>
            </a:r>
          </a:p>
          <a:p>
            <a:r>
              <a:rPr lang="en-US" sz="1200" b="0" i="0" u="none" strike="noStrike" kern="1200" baseline="0" dirty="0">
                <a:solidFill>
                  <a:schemeClr val="tx1"/>
                </a:solidFill>
                <a:latin typeface="+mn-lt"/>
                <a:ea typeface="+mn-ea"/>
                <a:cs typeface="+mn-cs"/>
              </a:rPr>
              <a:t>the overall labor force participation rate</a:t>
            </a:r>
          </a:p>
          <a:p>
            <a:r>
              <a:rPr lang="en-US" sz="1200" b="0" i="0" u="none" strike="noStrike" kern="1200" baseline="0" dirty="0">
                <a:solidFill>
                  <a:schemeClr val="tx1"/>
                </a:solidFill>
                <a:latin typeface="+mn-lt"/>
                <a:ea typeface="+mn-ea"/>
                <a:cs typeface="+mn-cs"/>
              </a:rPr>
              <a:t>higher today than it was in 1948.</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Labor Statistics.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12</a:t>
            </a:fld>
            <a:endParaRPr lang="en-US"/>
          </a:p>
        </p:txBody>
      </p:sp>
    </p:spTree>
    <p:extLst>
      <p:ext uri="{BB962C8B-B14F-4D97-AF65-F5344CB8AC3E}">
        <p14:creationId xmlns:p14="http://schemas.microsoft.com/office/powerpoint/2010/main" val="424125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unemployment rate of African Americans is the highest of the four ethnic</a:t>
            </a:r>
          </a:p>
          <a:p>
            <a:r>
              <a:rPr lang="en-US" sz="1200" b="0" i="0" u="none" strike="noStrike" kern="1200" baseline="0" dirty="0">
                <a:solidFill>
                  <a:schemeClr val="tx1"/>
                </a:solidFill>
                <a:latin typeface="+mn-lt"/>
                <a:ea typeface="+mn-ea"/>
                <a:cs typeface="+mn-cs"/>
              </a:rPr>
              <a:t>groups shown, while the unemployment rate of Asians is the lowest. High school</a:t>
            </a:r>
          </a:p>
          <a:p>
            <a:r>
              <a:rPr lang="en-US" sz="1200" b="0" i="0" u="none" strike="noStrike" kern="1200" baseline="0" dirty="0">
                <a:solidFill>
                  <a:schemeClr val="tx1"/>
                </a:solidFill>
                <a:latin typeface="+mn-lt"/>
                <a:ea typeface="+mn-ea"/>
                <a:cs typeface="+mn-cs"/>
              </a:rPr>
              <a:t>dropouts have an unemployment rate that is triple the unemployment rate for</a:t>
            </a:r>
          </a:p>
          <a:p>
            <a:r>
              <a:rPr lang="en-US" sz="1200" b="0" i="0" u="none" strike="noStrike" kern="1200" baseline="0" dirty="0">
                <a:solidFill>
                  <a:schemeClr val="tx1"/>
                </a:solidFill>
                <a:latin typeface="+mn-lt"/>
                <a:ea typeface="+mn-ea"/>
                <a:cs typeface="+mn-cs"/>
              </a:rPr>
              <a:t>college</a:t>
            </a:r>
          </a:p>
          <a:p>
            <a:r>
              <a:rPr lang="en-US" sz="1200" b="0" i="0" u="none" strike="noStrike" kern="1200" baseline="0" dirty="0">
                <a:solidFill>
                  <a:schemeClr val="tx1"/>
                </a:solidFill>
                <a:latin typeface="+mn-lt"/>
                <a:ea typeface="+mn-ea"/>
                <a:cs typeface="+mn-cs"/>
              </a:rPr>
              <a:t>graduates.</a:t>
            </a:r>
          </a:p>
          <a:p>
            <a:r>
              <a:rPr lang="en-US" sz="1200" b="0" i="1"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The unemployment rates for ethnic groups apply to people 16 years and older;</a:t>
            </a:r>
          </a:p>
          <a:p>
            <a:r>
              <a:rPr lang="en-US" sz="1200" b="0" i="0" u="none" strike="noStrike" kern="1200" baseline="0" dirty="0">
                <a:solidFill>
                  <a:schemeClr val="tx1"/>
                </a:solidFill>
                <a:latin typeface="+mn-lt"/>
                <a:ea typeface="+mn-ea"/>
                <a:cs typeface="+mn-cs"/>
              </a:rPr>
              <a:t>the unemployment rates by educational attainment apply to people 25 years and older.</a:t>
            </a:r>
          </a:p>
          <a:p>
            <a:r>
              <a:rPr lang="en-US" sz="1200" b="0" i="0" u="none" strike="noStrike" kern="1200" baseline="0" dirty="0">
                <a:solidFill>
                  <a:schemeClr val="tx1"/>
                </a:solidFill>
                <a:latin typeface="+mn-lt"/>
                <a:ea typeface="+mn-ea"/>
                <a:cs typeface="+mn-cs"/>
              </a:rPr>
              <a:t>People identified as Hispanic may be of any race.</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Department of Labor, Bureau of Labor Statistics, </a:t>
            </a:r>
            <a:r>
              <a:rPr lang="en-US" sz="1200" b="0" i="1" u="none" strike="noStrike" kern="1200" baseline="0" dirty="0">
                <a:solidFill>
                  <a:schemeClr val="tx1"/>
                </a:solidFill>
                <a:latin typeface="+mn-lt"/>
                <a:ea typeface="+mn-ea"/>
                <a:cs typeface="+mn-cs"/>
              </a:rPr>
              <a:t>The Employment</a:t>
            </a:r>
          </a:p>
          <a:p>
            <a:r>
              <a:rPr lang="da-DK" sz="1200" b="0" i="1" u="none" strike="noStrike" kern="1200" baseline="0" dirty="0">
                <a:solidFill>
                  <a:schemeClr val="tx1"/>
                </a:solidFill>
                <a:latin typeface="+mn-lt"/>
                <a:ea typeface="+mn-ea"/>
                <a:cs typeface="+mn-cs"/>
              </a:rPr>
              <a:t>Situation—August 2013</a:t>
            </a:r>
            <a:r>
              <a:rPr lang="da-DK" sz="1200" b="0" i="0" u="none" strike="noStrike" kern="1200" baseline="0" dirty="0">
                <a:solidFill>
                  <a:schemeClr val="tx1"/>
                </a:solidFill>
                <a:latin typeface="+mn-lt"/>
                <a:ea typeface="+mn-ea"/>
                <a:cs typeface="+mn-cs"/>
              </a:rPr>
              <a:t>, September 6, 2013.</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14</a:t>
            </a:fld>
            <a:endParaRPr lang="en-US"/>
          </a:p>
        </p:txBody>
      </p:sp>
    </p:spTree>
    <p:extLst>
      <p:ext uri="{BB962C8B-B14F-4D97-AF65-F5344CB8AC3E}">
        <p14:creationId xmlns:p14="http://schemas.microsoft.com/office/powerpoint/2010/main" val="187013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Over time, the BLS revises its preliminary</a:t>
            </a:r>
          </a:p>
          <a:p>
            <a:r>
              <a:rPr lang="en-US" sz="1200" b="0" i="0" u="none" strike="noStrike" kern="1200" baseline="0" dirty="0">
                <a:solidFill>
                  <a:schemeClr val="tx1"/>
                </a:solidFill>
                <a:latin typeface="+mn-lt"/>
                <a:ea typeface="+mn-ea"/>
                <a:cs typeface="+mn-cs"/>
              </a:rPr>
              <a:t>estimates of changes in employment. During</a:t>
            </a:r>
          </a:p>
          <a:p>
            <a:r>
              <a:rPr lang="en-US" sz="1200" b="0" i="0" u="none" strike="noStrike" kern="1200" baseline="0" dirty="0">
                <a:solidFill>
                  <a:schemeClr val="tx1"/>
                </a:solidFill>
                <a:latin typeface="+mn-lt"/>
                <a:ea typeface="+mn-ea"/>
                <a:cs typeface="+mn-cs"/>
              </a:rPr>
              <a:t>the 2007–2009 recession, many more</a:t>
            </a:r>
          </a:p>
          <a:p>
            <a:r>
              <a:rPr lang="en-US" sz="1200" b="0" i="0" u="none" strike="noStrike" kern="1200" baseline="0" dirty="0">
                <a:solidFill>
                  <a:schemeClr val="tx1"/>
                </a:solidFill>
                <a:latin typeface="+mn-lt"/>
                <a:ea typeface="+mn-ea"/>
                <a:cs typeface="+mn-cs"/>
              </a:rPr>
              <a:t>jobs were lost than the preliminary estimates</a:t>
            </a:r>
          </a:p>
          <a:p>
            <a:r>
              <a:rPr lang="en-US" sz="1200" b="0" i="0" u="none" strike="noStrike" kern="1200" baseline="0" dirty="0">
                <a:solidFill>
                  <a:schemeClr val="tx1"/>
                </a:solidFill>
                <a:latin typeface="+mn-lt"/>
                <a:ea typeface="+mn-ea"/>
                <a:cs typeface="+mn-cs"/>
              </a:rPr>
              <a:t>showed. The green bars show months</a:t>
            </a:r>
          </a:p>
          <a:p>
            <a:r>
              <a:rPr lang="en-US" sz="1200" b="0" i="0" u="none" strike="noStrike" kern="1200" baseline="0" dirty="0">
                <a:solidFill>
                  <a:schemeClr val="tx1"/>
                </a:solidFill>
                <a:latin typeface="+mn-lt"/>
                <a:ea typeface="+mn-ea"/>
                <a:cs typeface="+mn-cs"/>
              </a:rPr>
              <a:t>for which the BLS revised its preliminary</a:t>
            </a:r>
          </a:p>
          <a:p>
            <a:r>
              <a:rPr lang="en-US" sz="1200" b="0" i="0" u="none" strike="noStrike" kern="1200" baseline="0" dirty="0">
                <a:solidFill>
                  <a:schemeClr val="tx1"/>
                </a:solidFill>
                <a:latin typeface="+mn-lt"/>
                <a:ea typeface="+mn-ea"/>
                <a:cs typeface="+mn-cs"/>
              </a:rPr>
              <a:t>estimates to show fewer jobs were lost (or</a:t>
            </a:r>
          </a:p>
          <a:p>
            <a:r>
              <a:rPr lang="en-US" sz="1200" b="0" i="0" u="none" strike="noStrike" kern="1200" baseline="0" dirty="0">
                <a:solidFill>
                  <a:schemeClr val="tx1"/>
                </a:solidFill>
                <a:latin typeface="+mn-lt"/>
                <a:ea typeface="+mn-ea"/>
                <a:cs typeface="+mn-cs"/>
              </a:rPr>
              <a:t>more jobs were created), and the red bars</a:t>
            </a:r>
          </a:p>
          <a:p>
            <a:r>
              <a:rPr lang="en-US" sz="1200" b="0" i="0" u="none" strike="noStrike" kern="1200" baseline="0" dirty="0">
                <a:solidFill>
                  <a:schemeClr val="tx1"/>
                </a:solidFill>
                <a:latin typeface="+mn-lt"/>
                <a:ea typeface="+mn-ea"/>
                <a:cs typeface="+mn-cs"/>
              </a:rPr>
              <a:t>show months for which the BLS revised its</a:t>
            </a:r>
          </a:p>
          <a:p>
            <a:r>
              <a:rPr lang="en-US" sz="1200" b="0" i="0" u="none" strike="noStrike" kern="1200" baseline="0" dirty="0">
                <a:solidFill>
                  <a:schemeClr val="tx1"/>
                </a:solidFill>
                <a:latin typeface="+mn-lt"/>
                <a:ea typeface="+mn-ea"/>
                <a:cs typeface="+mn-cs"/>
              </a:rPr>
              <a:t>preliminary estimates to show more jobs</a:t>
            </a:r>
          </a:p>
          <a:p>
            <a:r>
              <a:rPr lang="en-US" sz="1200" b="0" i="0" u="none" strike="noStrike" kern="1200" baseline="0" dirty="0">
                <a:solidFill>
                  <a:schemeClr val="tx1"/>
                </a:solidFill>
                <a:latin typeface="+mn-lt"/>
                <a:ea typeface="+mn-ea"/>
                <a:cs typeface="+mn-cs"/>
              </a:rPr>
              <a:t>were lost (or fewer jobs were created).</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Labor Statistics.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19</a:t>
            </a:fld>
            <a:endParaRPr lang="en-US"/>
          </a:p>
        </p:txBody>
      </p:sp>
    </p:spTree>
    <p:extLst>
      <p:ext uri="{BB962C8B-B14F-4D97-AF65-F5344CB8AC3E}">
        <p14:creationId xmlns:p14="http://schemas.microsoft.com/office/powerpoint/2010/main" val="264900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unemployment rate rises during</a:t>
            </a:r>
          </a:p>
          <a:p>
            <a:r>
              <a:rPr lang="en-US" sz="1200" b="0" i="0" u="none" strike="noStrike" kern="1200" baseline="0" dirty="0">
                <a:solidFill>
                  <a:schemeClr val="tx1"/>
                </a:solidFill>
                <a:latin typeface="+mn-lt"/>
                <a:ea typeface="+mn-ea"/>
                <a:cs typeface="+mn-cs"/>
              </a:rPr>
              <a:t>recessions and falls during expansions.</a:t>
            </a:r>
          </a:p>
          <a:p>
            <a:r>
              <a:rPr lang="en-US" sz="1200" b="0" i="0" u="none" strike="noStrike" kern="1200" baseline="0" dirty="0">
                <a:solidFill>
                  <a:schemeClr val="tx1"/>
                </a:solidFill>
                <a:latin typeface="+mn-lt"/>
                <a:ea typeface="+mn-ea"/>
                <a:cs typeface="+mn-cs"/>
              </a:rPr>
              <a:t>Shaded areas indicate recessions.</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Labor Statistics.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22</a:t>
            </a:fld>
            <a:endParaRPr lang="en-US"/>
          </a:p>
        </p:txBody>
      </p:sp>
    </p:spTree>
    <p:extLst>
      <p:ext uri="{BB962C8B-B14F-4D97-AF65-F5344CB8AC3E}">
        <p14:creationId xmlns:p14="http://schemas.microsoft.com/office/powerpoint/2010/main" val="231613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inflation calculator at http://data.bls.gov/cgi-bin/cpicalc.pl?cost1=0.25&amp;year1=1938&amp;year2=2013</a:t>
            </a:r>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31</a:t>
            </a:fld>
            <a:endParaRPr lang="en-US"/>
          </a:p>
        </p:txBody>
      </p:sp>
    </p:spTree>
    <p:extLst>
      <p:ext uri="{BB962C8B-B14F-4D97-AF65-F5344CB8AC3E}">
        <p14:creationId xmlns:p14="http://schemas.microsoft.com/office/powerpoint/2010/main" val="12971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Bureau of Labor Statistics surveys</a:t>
            </a:r>
          </a:p>
          <a:p>
            <a:r>
              <a:rPr lang="en-US" sz="1200" b="0" i="0" u="none" strike="noStrike" kern="1200" baseline="0" dirty="0">
                <a:solidFill>
                  <a:schemeClr val="tx1"/>
                </a:solidFill>
                <a:latin typeface="+mn-lt"/>
                <a:ea typeface="+mn-ea"/>
                <a:cs typeface="+mn-cs"/>
              </a:rPr>
              <a:t>14,000 households on their spending habits.</a:t>
            </a:r>
          </a:p>
          <a:p>
            <a:r>
              <a:rPr lang="en-US" sz="1200" b="0" i="0" u="none" strike="noStrike" kern="1200" baseline="0" dirty="0">
                <a:solidFill>
                  <a:schemeClr val="tx1"/>
                </a:solidFill>
                <a:latin typeface="+mn-lt"/>
                <a:ea typeface="+mn-ea"/>
                <a:cs typeface="+mn-cs"/>
              </a:rPr>
              <a:t>The results are used to construct a </a:t>
            </a:r>
            <a:r>
              <a:rPr lang="en-US" sz="1200" b="0" i="1" u="none" strike="noStrike" kern="1200" baseline="0" dirty="0">
                <a:solidFill>
                  <a:schemeClr val="tx1"/>
                </a:solidFill>
                <a:latin typeface="+mn-lt"/>
                <a:ea typeface="+mn-ea"/>
                <a:cs typeface="+mn-cs"/>
              </a:rPr>
              <a:t>market</a:t>
            </a:r>
          </a:p>
          <a:p>
            <a:r>
              <a:rPr lang="en-US" sz="1200" b="0" i="1" u="none" strike="noStrike" kern="1200" baseline="0" dirty="0">
                <a:solidFill>
                  <a:schemeClr val="tx1"/>
                </a:solidFill>
                <a:latin typeface="+mn-lt"/>
                <a:ea typeface="+mn-ea"/>
                <a:cs typeface="+mn-cs"/>
              </a:rPr>
              <a:t>basket </a:t>
            </a:r>
            <a:r>
              <a:rPr lang="en-US" sz="1200" b="0" i="0" u="none" strike="noStrike" kern="1200" baseline="0" dirty="0">
                <a:solidFill>
                  <a:schemeClr val="tx1"/>
                </a:solidFill>
                <a:latin typeface="+mn-lt"/>
                <a:ea typeface="+mn-ea"/>
                <a:cs typeface="+mn-cs"/>
              </a:rPr>
              <a:t>of goods and services purchased by</a:t>
            </a:r>
          </a:p>
          <a:p>
            <a:r>
              <a:rPr lang="en-US" sz="1200" b="0" i="0" u="none" strike="noStrike" kern="1200" baseline="0" dirty="0">
                <a:solidFill>
                  <a:schemeClr val="tx1"/>
                </a:solidFill>
                <a:latin typeface="+mn-lt"/>
                <a:ea typeface="+mn-ea"/>
                <a:cs typeface="+mn-cs"/>
              </a:rPr>
              <a:t>a typical urban family of four. The chart</a:t>
            </a:r>
          </a:p>
          <a:p>
            <a:r>
              <a:rPr lang="en-US" sz="1200" b="0" i="0" u="none" strike="noStrike" kern="1200" baseline="0" dirty="0">
                <a:solidFill>
                  <a:schemeClr val="tx1"/>
                </a:solidFill>
                <a:latin typeface="+mn-lt"/>
                <a:ea typeface="+mn-ea"/>
                <a:cs typeface="+mn-cs"/>
              </a:rPr>
              <a:t>shows these goods and services, grouped</a:t>
            </a:r>
          </a:p>
          <a:p>
            <a:r>
              <a:rPr lang="en-US" sz="1200" b="0" i="0" u="none" strike="noStrike" kern="1200" baseline="0" dirty="0">
                <a:solidFill>
                  <a:schemeClr val="tx1"/>
                </a:solidFill>
                <a:latin typeface="+mn-lt"/>
                <a:ea typeface="+mn-ea"/>
                <a:cs typeface="+mn-cs"/>
              </a:rPr>
              <a:t>into eight broad categories. The percentages</a:t>
            </a:r>
          </a:p>
          <a:p>
            <a:r>
              <a:rPr lang="en-US" sz="1200" b="0" i="0" u="none" strike="noStrike" kern="1200" baseline="0" dirty="0">
                <a:solidFill>
                  <a:schemeClr val="tx1"/>
                </a:solidFill>
                <a:latin typeface="+mn-lt"/>
                <a:ea typeface="+mn-ea"/>
                <a:cs typeface="+mn-cs"/>
              </a:rPr>
              <a:t>represent the expenditure shares of the categories</a:t>
            </a:r>
          </a:p>
          <a:p>
            <a:r>
              <a:rPr lang="en-US" sz="1200" b="0" i="0" u="none" strike="noStrike" kern="1200" baseline="0" dirty="0">
                <a:solidFill>
                  <a:schemeClr val="tx1"/>
                </a:solidFill>
                <a:latin typeface="+mn-lt"/>
                <a:ea typeface="+mn-ea"/>
                <a:cs typeface="+mn-cs"/>
              </a:rPr>
              <a:t>within the market basket. The categories</a:t>
            </a:r>
          </a:p>
          <a:p>
            <a:r>
              <a:rPr lang="en-US" sz="1200" b="0" i="0" u="none" strike="noStrike" kern="1200" baseline="0" dirty="0">
                <a:solidFill>
                  <a:schemeClr val="tx1"/>
                </a:solidFill>
                <a:latin typeface="+mn-lt"/>
                <a:ea typeface="+mn-ea"/>
                <a:cs typeface="+mn-cs"/>
              </a:rPr>
              <a:t>of housing, transportation, and food</a:t>
            </a:r>
          </a:p>
          <a:p>
            <a:r>
              <a:rPr lang="en-US" sz="1200" b="0" i="0" u="none" strike="noStrike" kern="1200" baseline="0" dirty="0">
                <a:solidFill>
                  <a:schemeClr val="tx1"/>
                </a:solidFill>
                <a:latin typeface="+mn-lt"/>
                <a:ea typeface="+mn-ea"/>
                <a:cs typeface="+mn-cs"/>
              </a:rPr>
              <a:t>make up about three-quarters of the market</a:t>
            </a:r>
          </a:p>
          <a:p>
            <a:r>
              <a:rPr lang="en-US" sz="1200" b="0" i="0" u="none" strike="noStrike" kern="1200" baseline="0" dirty="0">
                <a:solidFill>
                  <a:schemeClr val="tx1"/>
                </a:solidFill>
                <a:latin typeface="+mn-lt"/>
                <a:ea typeface="+mn-ea"/>
                <a:cs typeface="+mn-cs"/>
              </a:rPr>
              <a:t>basket.</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Labor Statistics.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36</a:t>
            </a:fld>
            <a:endParaRPr lang="en-US"/>
          </a:p>
        </p:txBody>
      </p:sp>
    </p:spTree>
    <p:extLst>
      <p:ext uri="{BB962C8B-B14F-4D97-AF65-F5344CB8AC3E}">
        <p14:creationId xmlns:p14="http://schemas.microsoft.com/office/powerpoint/2010/main" val="2643599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real interest rate is equal to the nominal interest rate minus the inflation rate.</a:t>
            </a:r>
          </a:p>
          <a:p>
            <a:r>
              <a:rPr lang="en-US" sz="1200" b="0" i="0" u="none" strike="noStrike" kern="1200" baseline="0" dirty="0">
                <a:solidFill>
                  <a:schemeClr val="tx1"/>
                </a:solidFill>
                <a:latin typeface="+mn-lt"/>
                <a:ea typeface="+mn-ea"/>
                <a:cs typeface="+mn-cs"/>
              </a:rPr>
              <a:t>The real interest rate provides a better measure of the true cost of borrowing and</a:t>
            </a:r>
          </a:p>
          <a:p>
            <a:r>
              <a:rPr lang="en-US" sz="1200" b="0" i="0" u="none" strike="noStrike" kern="1200" baseline="0" dirty="0">
                <a:solidFill>
                  <a:schemeClr val="tx1"/>
                </a:solidFill>
                <a:latin typeface="+mn-lt"/>
                <a:ea typeface="+mn-ea"/>
                <a:cs typeface="+mn-cs"/>
              </a:rPr>
              <a:t>the true return to lending than does the nominal interest rate. The nominal interest</a:t>
            </a:r>
          </a:p>
          <a:p>
            <a:r>
              <a:rPr lang="en-US" sz="1200" b="0" i="0" u="none" strike="noStrike" kern="1200" baseline="0" dirty="0">
                <a:solidFill>
                  <a:schemeClr val="tx1"/>
                </a:solidFill>
                <a:latin typeface="+mn-lt"/>
                <a:ea typeface="+mn-ea"/>
                <a:cs typeface="+mn-cs"/>
              </a:rPr>
              <a:t>rate in the figure is the interest rate on three-month U.S. Treasury bills. The</a:t>
            </a:r>
          </a:p>
          <a:p>
            <a:r>
              <a:rPr lang="en-US" sz="1200" b="0" i="0" u="none" strike="noStrike" kern="1200" baseline="0" dirty="0">
                <a:solidFill>
                  <a:schemeClr val="tx1"/>
                </a:solidFill>
                <a:latin typeface="+mn-lt"/>
                <a:ea typeface="+mn-ea"/>
                <a:cs typeface="+mn-cs"/>
              </a:rPr>
              <a:t>inflation rate is measured by the percentage change in the CPI from the same</a:t>
            </a:r>
          </a:p>
          <a:p>
            <a:r>
              <a:rPr lang="en-US" sz="1200" b="0" i="0" u="none" strike="noStrike" kern="1200" baseline="0" dirty="0">
                <a:solidFill>
                  <a:schemeClr val="tx1"/>
                </a:solidFill>
                <a:latin typeface="+mn-lt"/>
                <a:ea typeface="+mn-ea"/>
                <a:cs typeface="+mn-cs"/>
              </a:rPr>
              <a:t>quarter during the previous year.</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Federal Reserve Bank of St. Louis.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47</a:t>
            </a:fld>
            <a:endParaRPr lang="en-US"/>
          </a:p>
        </p:txBody>
      </p:sp>
    </p:spTree>
    <p:extLst>
      <p:ext uri="{BB962C8B-B14F-4D97-AF65-F5344CB8AC3E}">
        <p14:creationId xmlns:p14="http://schemas.microsoft.com/office/powerpoint/2010/main" val="3493342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53</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1237368957"/>
              </p:ext>
            </p:extLst>
          </p:nvPr>
        </p:nvGraphicFramePr>
        <p:xfrm>
          <a:off x="463550" y="2895600"/>
          <a:ext cx="3575050" cy="3714978"/>
        </p:xfrm>
        <a:graphic>
          <a:graphicData uri="http://schemas.openxmlformats.org/drawingml/2006/table">
            <a:tbl>
              <a:tblPr/>
              <a:tblGrid>
                <a:gridCol w="542931">
                  <a:extLst>
                    <a:ext uri="{9D8B030D-6E8A-4147-A177-3AD203B41FA5}">
                      <a16:colId xmlns:a16="http://schemas.microsoft.com/office/drawing/2014/main" val="20000"/>
                    </a:ext>
                  </a:extLst>
                </a:gridCol>
                <a:gridCol w="3032119">
                  <a:extLst>
                    <a:ext uri="{9D8B030D-6E8A-4147-A177-3AD203B41FA5}">
                      <a16:colId xmlns:a16="http://schemas.microsoft.com/office/drawing/2014/main" val="20001"/>
                    </a:ext>
                  </a:extLst>
                </a:gridCol>
              </a:tblGrid>
              <a:tr h="882983">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9.1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Measuring the Unemployment Rate, the Labor Force Participation Rate, and the Employment-Population Ratio</a:t>
                      </a:r>
                    </a:p>
                  </a:txBody>
                  <a:tcPr marL="0" marR="0" marT="91427"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791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9.2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Types of Unemployment</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791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9.3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Explaining Unemployment</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791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9.4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Measuring Inflation</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9.5</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Using Price Indexes to Adjust for the Effects of Inflation</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5722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9.6</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Nominal Interest Rates versus Real Interest Rates</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18773">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9.7</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Does Inflation Impose Costs on the Economy?</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a:solidFill>
                  <a:schemeClr val="bg1"/>
                </a:solidFill>
                <a:latin typeface="+mn-lt"/>
              </a:rPr>
              <a:t>9</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a:solidFill>
                  <a:srgbClr val="89B8CF"/>
                </a:solidFill>
              </a:rPr>
              <a:t>CHAPTER</a:t>
            </a:r>
          </a:p>
        </p:txBody>
      </p:sp>
      <p:sp>
        <p:nvSpPr>
          <p:cNvPr id="4"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a:t>Chapter title:</a:t>
            </a:r>
            <a:br>
              <a:rPr lang="en-US" dirty="0"/>
            </a:br>
            <a:r>
              <a:rPr lang="en-US" dirty="0"/>
              <a:t>Chapter subtitle</a:t>
            </a:r>
          </a:p>
        </p:txBody>
      </p:sp>
      <p:pic>
        <p:nvPicPr>
          <p:cNvPr id="1024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38600" y="2395537"/>
            <a:ext cx="4938713" cy="3309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a:t>Chapter subtitle</a:t>
            </a:r>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a:solidFill>
                  <a:schemeClr val="bg1"/>
                </a:solidFill>
              </a:rPr>
              <a:t>         LEARNING</a:t>
            </a:r>
            <a:r>
              <a:rPr lang="en-US" sz="1400" dirty="0">
                <a:solidFill>
                  <a:schemeClr val="bg1"/>
                </a:solidFill>
              </a:rPr>
              <a:t> 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a:t>Insert learning objective</a:t>
            </a:r>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53</a:t>
            </a: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Tree>
    <p:extLst>
      <p:ext uri="{BB962C8B-B14F-4D97-AF65-F5344CB8AC3E}">
        <p14:creationId xmlns:p14="http://schemas.microsoft.com/office/powerpoint/2010/main" val="11441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53</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5"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Text-only content</a:t>
            </a:r>
          </a:p>
        </p:txBody>
      </p:sp>
    </p:spTree>
    <p:extLst>
      <p:ext uri="{BB962C8B-B14F-4D97-AF65-F5344CB8AC3E}">
        <p14:creationId xmlns:p14="http://schemas.microsoft.com/office/powerpoint/2010/main" val="376353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53</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6" name="Title 5"/>
          <p:cNvSpPr>
            <a:spLocks noGrp="1"/>
          </p:cNvSpPr>
          <p:nvPr>
            <p:ph type="title"/>
          </p:nvPr>
        </p:nvSpPr>
        <p:spPr>
          <a:xfrm>
            <a:off x="0" y="0"/>
            <a:ext cx="9148764"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figure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Figure C#.X</a:t>
            </a:r>
          </a:p>
        </p:txBody>
      </p:sp>
    </p:spTree>
    <p:extLst>
      <p:ext uri="{BB962C8B-B14F-4D97-AF65-F5344CB8AC3E}">
        <p14:creationId xmlns:p14="http://schemas.microsoft.com/office/powerpoint/2010/main" val="271732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53</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4" name="Title 3"/>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table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Table C#.X</a:t>
            </a:r>
          </a:p>
        </p:txBody>
      </p:sp>
    </p:spTree>
    <p:extLst>
      <p:ext uri="{BB962C8B-B14F-4D97-AF65-F5344CB8AC3E}">
        <p14:creationId xmlns:p14="http://schemas.microsoft.com/office/powerpoint/2010/main" val="365179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53</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4" name="Title 3"/>
          <p:cNvSpPr>
            <a:spLocks noGrp="1"/>
          </p:cNvSpPr>
          <p:nvPr>
            <p:ph type="title"/>
          </p:nvPr>
        </p:nvSpPr>
        <p:spPr>
          <a:xfrm>
            <a:off x="1676400" y="-3155"/>
            <a:ext cx="7472364" cy="643235"/>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MTC content</a:t>
            </a:r>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7/10/2021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3" Type="http://schemas.openxmlformats.org/officeDocument/2006/relationships/image" Target="../media/image71.png"/><Relationship Id="rId18" Type="http://schemas.openxmlformats.org/officeDocument/2006/relationships/image" Target="../media/image76.png"/><Relationship Id="rId26" Type="http://schemas.openxmlformats.org/officeDocument/2006/relationships/image" Target="../media/image84.png"/><Relationship Id="rId39" Type="http://schemas.openxmlformats.org/officeDocument/2006/relationships/image" Target="../media/image97.png"/><Relationship Id="rId21" Type="http://schemas.openxmlformats.org/officeDocument/2006/relationships/image" Target="../media/image79.png"/><Relationship Id="rId34" Type="http://schemas.openxmlformats.org/officeDocument/2006/relationships/image" Target="../media/image92.png"/><Relationship Id="rId7" Type="http://schemas.openxmlformats.org/officeDocument/2006/relationships/image" Target="../media/image65.png"/><Relationship Id="rId2" Type="http://schemas.openxmlformats.org/officeDocument/2006/relationships/notesSlide" Target="../notesSlides/notesSlide5.xml"/><Relationship Id="rId16" Type="http://schemas.openxmlformats.org/officeDocument/2006/relationships/image" Target="../media/image74.png"/><Relationship Id="rId20" Type="http://schemas.openxmlformats.org/officeDocument/2006/relationships/image" Target="../media/image78.png"/><Relationship Id="rId29" Type="http://schemas.openxmlformats.org/officeDocument/2006/relationships/image" Target="../media/image87.png"/><Relationship Id="rId41" Type="http://schemas.openxmlformats.org/officeDocument/2006/relationships/image" Target="../media/image99.png"/><Relationship Id="rId1" Type="http://schemas.openxmlformats.org/officeDocument/2006/relationships/slideLayout" Target="../slideLayouts/slideLayout4.xml"/><Relationship Id="rId6" Type="http://schemas.openxmlformats.org/officeDocument/2006/relationships/image" Target="../media/image64.png"/><Relationship Id="rId11" Type="http://schemas.openxmlformats.org/officeDocument/2006/relationships/image" Target="../media/image69.png"/><Relationship Id="rId24" Type="http://schemas.openxmlformats.org/officeDocument/2006/relationships/image" Target="../media/image82.png"/><Relationship Id="rId32" Type="http://schemas.openxmlformats.org/officeDocument/2006/relationships/image" Target="../media/image90.png"/><Relationship Id="rId37" Type="http://schemas.openxmlformats.org/officeDocument/2006/relationships/image" Target="../media/image95.png"/><Relationship Id="rId40" Type="http://schemas.openxmlformats.org/officeDocument/2006/relationships/image" Target="../media/image98.png"/><Relationship Id="rId5" Type="http://schemas.openxmlformats.org/officeDocument/2006/relationships/image" Target="../media/image63.png"/><Relationship Id="rId15" Type="http://schemas.openxmlformats.org/officeDocument/2006/relationships/image" Target="../media/image73.png"/><Relationship Id="rId23" Type="http://schemas.openxmlformats.org/officeDocument/2006/relationships/image" Target="../media/image81.png"/><Relationship Id="rId28" Type="http://schemas.openxmlformats.org/officeDocument/2006/relationships/image" Target="../media/image86.png"/><Relationship Id="rId36" Type="http://schemas.openxmlformats.org/officeDocument/2006/relationships/image" Target="../media/image94.png"/><Relationship Id="rId10" Type="http://schemas.openxmlformats.org/officeDocument/2006/relationships/image" Target="../media/image68.png"/><Relationship Id="rId19" Type="http://schemas.openxmlformats.org/officeDocument/2006/relationships/image" Target="../media/image77.png"/><Relationship Id="rId31" Type="http://schemas.openxmlformats.org/officeDocument/2006/relationships/image" Target="../media/image89.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 Id="rId22" Type="http://schemas.openxmlformats.org/officeDocument/2006/relationships/image" Target="../media/image80.png"/><Relationship Id="rId27" Type="http://schemas.openxmlformats.org/officeDocument/2006/relationships/image" Target="../media/image85.png"/><Relationship Id="rId30" Type="http://schemas.openxmlformats.org/officeDocument/2006/relationships/image" Target="../media/image88.png"/><Relationship Id="rId35" Type="http://schemas.openxmlformats.org/officeDocument/2006/relationships/image" Target="../media/image93.png"/><Relationship Id="rId8" Type="http://schemas.openxmlformats.org/officeDocument/2006/relationships/image" Target="../media/image66.png"/><Relationship Id="rId3" Type="http://schemas.openxmlformats.org/officeDocument/2006/relationships/image" Target="../media/image61.png"/><Relationship Id="rId12" Type="http://schemas.openxmlformats.org/officeDocument/2006/relationships/image" Target="../media/image70.png"/><Relationship Id="rId17" Type="http://schemas.openxmlformats.org/officeDocument/2006/relationships/image" Target="../media/image75.png"/><Relationship Id="rId25" Type="http://schemas.openxmlformats.org/officeDocument/2006/relationships/image" Target="../media/image83.png"/><Relationship Id="rId33" Type="http://schemas.openxmlformats.org/officeDocument/2006/relationships/image" Target="../media/image91.png"/><Relationship Id="rId38" Type="http://schemas.openxmlformats.org/officeDocument/2006/relationships/image" Target="../media/image9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5.wmf"/><Relationship Id="rId7" Type="http://schemas.openxmlformats.org/officeDocument/2006/relationships/image" Target="../media/image117.wmf"/><Relationship Id="rId2" Type="http://schemas.openxmlformats.org/officeDocument/2006/relationships/oleObject" Target="../embeddings/oleObject7.bin"/><Relationship Id="rId1" Type="http://schemas.openxmlformats.org/officeDocument/2006/relationships/slideLayout" Target="../slideLayouts/slideLayout3.xml"/><Relationship Id="rId6" Type="http://schemas.openxmlformats.org/officeDocument/2006/relationships/oleObject" Target="../embeddings/oleObject9.bin"/><Relationship Id="rId5" Type="http://schemas.openxmlformats.org/officeDocument/2006/relationships/image" Target="../media/image116.wmf"/><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18.wmf"/><Relationship Id="rId7" Type="http://schemas.openxmlformats.org/officeDocument/2006/relationships/image" Target="../media/image116.wmf"/><Relationship Id="rId2" Type="http://schemas.openxmlformats.org/officeDocument/2006/relationships/oleObject" Target="../embeddings/oleObject10.bin"/><Relationship Id="rId1" Type="http://schemas.openxmlformats.org/officeDocument/2006/relationships/slideLayout" Target="../slideLayouts/slideLayout3.xml"/><Relationship Id="rId6" Type="http://schemas.openxmlformats.org/officeDocument/2006/relationships/oleObject" Target="../embeddings/oleObject12.bin"/><Relationship Id="rId5" Type="http://schemas.openxmlformats.org/officeDocument/2006/relationships/image" Target="../media/image115.wmf"/><Relationship Id="rId4" Type="http://schemas.openxmlformats.org/officeDocument/2006/relationships/oleObject" Target="../embeddings/oleObject11.bin"/><Relationship Id="rId9" Type="http://schemas.openxmlformats.org/officeDocument/2006/relationships/image" Target="../media/image11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oleObject" Target="../embeddings/oleObject14.bin"/><Relationship Id="rId1" Type="http://schemas.openxmlformats.org/officeDocument/2006/relationships/slideLayout" Target="../slideLayouts/slideLayout3.xml"/><Relationship Id="rId5" Type="http://schemas.openxmlformats.org/officeDocument/2006/relationships/image" Target="../media/image120.wmf"/><Relationship Id="rId4" Type="http://schemas.openxmlformats.org/officeDocument/2006/relationships/oleObject" Target="../embeddings/oleObject15.bin"/></Relationships>
</file>

<file path=ppt/slides/_rels/slide44.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oleObject" Target="../embeddings/oleObject16.bin"/><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 Id="rId9" Type="http://schemas.openxmlformats.org/officeDocument/2006/relationships/image" Target="../media/image1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6.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wmf"/><Relationship Id="rId7" Type="http://schemas.openxmlformats.org/officeDocument/2006/relationships/image" Target="../media/image20.png"/><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2.bin"/><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0.png"/><Relationship Id="rId3" Type="http://schemas.openxmlformats.org/officeDocument/2006/relationships/image" Target="../media/image22.wmf"/><Relationship Id="rId7" Type="http://schemas.openxmlformats.org/officeDocument/2006/relationships/image" Target="../media/image24.wmf"/><Relationship Id="rId12" Type="http://schemas.openxmlformats.org/officeDocument/2006/relationships/image" Target="../media/image26.png"/><Relationship Id="rId2" Type="http://schemas.openxmlformats.org/officeDocument/2006/relationships/oleObject" Target="../embeddings/oleObject3.bin"/><Relationship Id="rId1" Type="http://schemas.openxmlformats.org/officeDocument/2006/relationships/slideLayout" Target="../slideLayouts/slideLayout4.xml"/><Relationship Id="rId6" Type="http://schemas.openxmlformats.org/officeDocument/2006/relationships/oleObject" Target="../embeddings/oleObject5.bin"/><Relationship Id="rId11" Type="http://schemas.openxmlformats.org/officeDocument/2006/relationships/image" Target="../media/image7.png"/><Relationship Id="rId5" Type="http://schemas.openxmlformats.org/officeDocument/2006/relationships/image" Target="../media/image23.wmf"/><Relationship Id="rId10" Type="http://schemas.openxmlformats.org/officeDocument/2006/relationships/image" Target="../media/image19.png"/><Relationship Id="rId4" Type="http://schemas.openxmlformats.org/officeDocument/2006/relationships/oleObject" Target="../embeddings/oleObject4.bin"/><Relationship Id="rId9" Type="http://schemas.openxmlformats.org/officeDocument/2006/relationships/image" Target="../media/image25.wmf"/><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53202"/>
            <a:ext cx="7772400" cy="5778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53563"/>
            <a:ext cx="7771429" cy="5777778"/>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6466"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2015 Pearson Education, Inc. </a:t>
            </a:r>
          </a:p>
        </p:txBody>
      </p:sp>
    </p:spTree>
    <p:extLst>
      <p:ext uri="{BB962C8B-B14F-4D97-AF65-F5344CB8AC3E}">
        <p14:creationId xmlns:p14="http://schemas.microsoft.com/office/powerpoint/2010/main" val="305775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393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443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750"/>
                                        <p:tgtEl>
                                          <p:spTgt spid="5"/>
                                        </p:tgtEl>
                                      </p:cBhvr>
                                    </p:animEffect>
                                  </p:childTnLst>
                                </p:cTn>
                              </p:par>
                            </p:childTnLst>
                          </p:cTn>
                        </p:par>
                        <p:par>
                          <p:cTn id="23" fill="hold">
                            <p:stCondLst>
                              <p:cond delay="61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72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measuring the unemployment rate</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The unemployment rate measured by the BLS is not a perfect measure of joblessness. Why?</a:t>
            </a:r>
          </a:p>
          <a:p>
            <a:pPr>
              <a:spcBef>
                <a:spcPts val="0"/>
              </a:spcBef>
              <a:spcAft>
                <a:spcPts val="1200"/>
              </a:spcAft>
            </a:pPr>
            <a:r>
              <a:rPr lang="en-US" dirty="0"/>
              <a:t>It may </a:t>
            </a:r>
            <a:r>
              <a:rPr lang="en-US" i="1" dirty="0"/>
              <a:t>understate</a:t>
            </a:r>
            <a:r>
              <a:rPr lang="en-US" dirty="0"/>
              <a:t> unemployment:</a:t>
            </a:r>
          </a:p>
          <a:p>
            <a:pPr marL="342900" indent="-342900">
              <a:spcBef>
                <a:spcPts val="0"/>
              </a:spcBef>
              <a:spcAft>
                <a:spcPts val="1200"/>
              </a:spcAft>
              <a:buFont typeface="Arial" pitchFamily="34" charset="0"/>
              <a:buChar char="•"/>
            </a:pPr>
            <a:r>
              <a:rPr lang="en-US" dirty="0"/>
              <a:t>Distinguishing between people who are </a:t>
            </a:r>
            <a:r>
              <a:rPr lang="en-US" i="1" dirty="0"/>
              <a:t>unemployed</a:t>
            </a:r>
            <a:r>
              <a:rPr lang="en-US" dirty="0"/>
              <a:t> and </a:t>
            </a:r>
            <a:r>
              <a:rPr lang="en-US" i="1" dirty="0"/>
              <a:t>not in the labor force</a:t>
            </a:r>
            <a:r>
              <a:rPr lang="en-US" dirty="0"/>
              <a:t> requires judgment (should we exclude “discouraged workers”?)</a:t>
            </a:r>
          </a:p>
          <a:p>
            <a:pPr marL="342900" indent="-342900">
              <a:spcBef>
                <a:spcPts val="0"/>
              </a:spcBef>
              <a:spcAft>
                <a:spcPts val="1200"/>
              </a:spcAft>
              <a:buFont typeface="Arial" pitchFamily="34" charset="0"/>
              <a:buChar char="•"/>
            </a:pPr>
            <a:r>
              <a:rPr lang="en-US" dirty="0"/>
              <a:t>Only measures employment, not intensity of employment (full-time vs. part-time; some people are </a:t>
            </a:r>
            <a:r>
              <a:rPr lang="en-US" i="1" dirty="0"/>
              <a:t>underemployed</a:t>
            </a:r>
            <a:r>
              <a:rPr lang="en-US" dirty="0"/>
              <a:t>)</a:t>
            </a:r>
          </a:p>
          <a:p>
            <a:pPr>
              <a:spcBef>
                <a:spcPts val="0"/>
              </a:spcBef>
              <a:spcAft>
                <a:spcPts val="1200"/>
              </a:spcAft>
            </a:pPr>
            <a:r>
              <a:rPr lang="en-US" dirty="0"/>
              <a:t>It may </a:t>
            </a:r>
            <a:r>
              <a:rPr lang="en-US" i="1" dirty="0"/>
              <a:t>overstate</a:t>
            </a:r>
            <a:r>
              <a:rPr lang="en-US" dirty="0"/>
              <a:t> unemployment:</a:t>
            </a:r>
          </a:p>
          <a:p>
            <a:pPr marL="342900" indent="-342900">
              <a:spcBef>
                <a:spcPts val="0"/>
              </a:spcBef>
              <a:spcAft>
                <a:spcPts val="1200"/>
              </a:spcAft>
              <a:buFont typeface="Arial" pitchFamily="34" charset="0"/>
              <a:buChar char="•"/>
            </a:pPr>
            <a:r>
              <a:rPr lang="en-US" dirty="0"/>
              <a:t>People might claim falsely to be actively looking for work</a:t>
            </a:r>
          </a:p>
          <a:p>
            <a:pPr marL="342900" indent="-342900">
              <a:spcBef>
                <a:spcPts val="0"/>
              </a:spcBef>
              <a:spcAft>
                <a:spcPts val="1200"/>
              </a:spcAft>
              <a:buFont typeface="Arial" pitchFamily="34" charset="0"/>
              <a:buChar char="•"/>
            </a:pPr>
            <a:r>
              <a:rPr lang="en-US" dirty="0"/>
              <a:t>May claim not to be working to evade taxes or keep criminal activity unnoticed</a:t>
            </a:r>
          </a:p>
        </p:txBody>
      </p:sp>
    </p:spTree>
    <p:extLst>
      <p:ext uri="{BB962C8B-B14F-4D97-AF65-F5344CB8AC3E}">
        <p14:creationId xmlns:p14="http://schemas.microsoft.com/office/powerpoint/2010/main" val="38392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Alternative measures of unemployment: U-6</a:t>
            </a:r>
          </a:p>
        </p:txBody>
      </p:sp>
      <p:sp>
        <p:nvSpPr>
          <p:cNvPr id="2" name="Text Placeholder 1"/>
          <p:cNvSpPr>
            <a:spLocks noGrp="1"/>
          </p:cNvSpPr>
          <p:nvPr>
            <p:ph type="body" sz="quarter" idx="11"/>
          </p:nvPr>
        </p:nvSpPr>
        <p:spPr>
          <a:xfrm>
            <a:off x="152400" y="4572000"/>
            <a:ext cx="6705600" cy="1905000"/>
          </a:xfrm>
        </p:spPr>
        <p:txBody>
          <a:bodyPr/>
          <a:lstStyle/>
          <a:p>
            <a:pPr>
              <a:spcBef>
                <a:spcPts val="0"/>
              </a:spcBef>
              <a:spcAft>
                <a:spcPts val="1200"/>
              </a:spcAft>
            </a:pPr>
            <a:r>
              <a:rPr lang="en-US" dirty="0"/>
              <a:t>Some people suggest that we should include discouraged workers and underemployed workers in the unemployment statistics, to create a broader measure of unemployment.</a:t>
            </a:r>
          </a:p>
          <a:p>
            <a:pPr marL="342900" indent="-342900">
              <a:spcBef>
                <a:spcPts val="0"/>
              </a:spcBef>
              <a:spcAft>
                <a:spcPts val="1200"/>
              </a:spcAft>
              <a:buFont typeface="Arial" panose="020B0604020202020204" pitchFamily="34" charset="0"/>
              <a:buChar char="•"/>
            </a:pPr>
            <a:r>
              <a:rPr lang="en-US" dirty="0"/>
              <a:t>The BLS measures this, calling it BLS series U-6. </a:t>
            </a:r>
          </a:p>
        </p:txBody>
      </p:sp>
      <p:sp>
        <p:nvSpPr>
          <p:cNvPr id="3" name="Text Placeholder 2"/>
          <p:cNvSpPr>
            <a:spLocks noGrp="1"/>
          </p:cNvSpPr>
          <p:nvPr>
            <p:ph type="body" sz="quarter" idx="12"/>
          </p:nvPr>
        </p:nvSpPr>
        <p:spPr>
          <a:xfrm>
            <a:off x="6858000" y="5029200"/>
            <a:ext cx="2286000" cy="762000"/>
          </a:xfrm>
        </p:spPr>
        <p:txBody>
          <a:bodyPr/>
          <a:lstStyle/>
          <a:p>
            <a:r>
              <a:rPr lang="en-US" dirty="0"/>
              <a:t>The official unemployment rate and a broad measure of the unemployment rate, 1996-2013</a:t>
            </a:r>
          </a:p>
        </p:txBody>
      </p:sp>
      <p:sp>
        <p:nvSpPr>
          <p:cNvPr id="4" name="Text Placeholder 3"/>
          <p:cNvSpPr>
            <a:spLocks noGrp="1"/>
          </p:cNvSpPr>
          <p:nvPr>
            <p:ph type="body" sz="quarter" idx="13"/>
          </p:nvPr>
        </p:nvSpPr>
        <p:spPr>
          <a:xfrm>
            <a:off x="6896100" y="4648200"/>
            <a:ext cx="1352550" cy="381000"/>
          </a:xfrm>
        </p:spPr>
        <p:txBody>
          <a:bodyPr/>
          <a:lstStyle/>
          <a:p>
            <a:r>
              <a:rPr lang="en-US" dirty="0"/>
              <a:t>Figure 9.2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509" y="990600"/>
            <a:ext cx="6823091" cy="35112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09" y="990600"/>
            <a:ext cx="6823091" cy="351129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509" y="990600"/>
            <a:ext cx="6823091" cy="351129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509" y="990600"/>
            <a:ext cx="6823091" cy="351129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509" y="990600"/>
            <a:ext cx="6823091" cy="351129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509" y="990600"/>
            <a:ext cx="6823091" cy="351129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5509" y="990600"/>
            <a:ext cx="6823091" cy="3511298"/>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5509" y="990600"/>
            <a:ext cx="6823091" cy="3511298"/>
          </a:xfrm>
          <a:prstGeom prst="rect">
            <a:avLst/>
          </a:prstGeom>
        </p:spPr>
      </p:pic>
    </p:spTree>
    <p:extLst>
      <p:ext uri="{BB962C8B-B14F-4D97-AF65-F5344CB8AC3E}">
        <p14:creationId xmlns:p14="http://schemas.microsoft.com/office/powerpoint/2010/main" val="261688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750"/>
                                        <p:tgtEl>
                                          <p:spTgt spid="9"/>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par>
                                <p:cTn id="22" presetID="2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750"/>
                                        <p:tgtEl>
                                          <p:spTgt spid="11"/>
                                        </p:tgtEl>
                                      </p:cBhvr>
                                    </p:animEffect>
                                  </p:childTnLst>
                                </p:cTn>
                              </p:par>
                            </p:childTnLst>
                          </p:cTn>
                        </p:par>
                        <p:par>
                          <p:cTn id="25" fill="hold">
                            <p:stCondLst>
                              <p:cond delay="2250"/>
                            </p:stCondLst>
                            <p:childTnLst>
                              <p:par>
                                <p:cTn id="26" presetID="2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750"/>
                                        <p:tgtEl>
                                          <p:spTgt spid="6"/>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750"/>
                                        <p:tgtEl>
                                          <p:spTgt spid="12"/>
                                        </p:tgtEl>
                                      </p:cBhvr>
                                    </p:animEffect>
                                  </p:childTnLst>
                                </p:cTn>
                              </p:par>
                              <p:par>
                                <p:cTn id="33" presetID="22" presetClass="entr" presetSubtype="2"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750"/>
                                        <p:tgtEl>
                                          <p:spTgt spid="13"/>
                                        </p:tgtEl>
                                      </p:cBhvr>
                                    </p:animEffect>
                                  </p:childTnLst>
                                </p:cTn>
                              </p:par>
                              <p:par>
                                <p:cTn id="36" presetID="22" presetClass="entr" presetSubtype="8" fill="hold" nodeType="with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Effect transition="in" filter="wipe(left)">
                                      <p:cBhvr>
                                        <p:cTn id="3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Trends in labor force participation</a:t>
            </a:r>
          </a:p>
        </p:txBody>
      </p:sp>
      <p:sp>
        <p:nvSpPr>
          <p:cNvPr id="2" name="Text Placeholder 1"/>
          <p:cNvSpPr>
            <a:spLocks noGrp="1"/>
          </p:cNvSpPr>
          <p:nvPr>
            <p:ph type="body" sz="quarter" idx="11"/>
          </p:nvPr>
        </p:nvSpPr>
        <p:spPr>
          <a:xfrm>
            <a:off x="152400" y="4572000"/>
            <a:ext cx="6400800" cy="1905000"/>
          </a:xfrm>
        </p:spPr>
        <p:txBody>
          <a:bodyPr/>
          <a:lstStyle/>
          <a:p>
            <a:r>
              <a:rPr lang="en-US" dirty="0"/>
              <a:t>The labor force participation rate of adult men has declined gradually since 1948…</a:t>
            </a:r>
          </a:p>
          <a:p>
            <a:r>
              <a:rPr lang="en-US" dirty="0"/>
              <a:t>… but it has increased significantly for adult women, making the overall rate higher today than it was then.</a:t>
            </a:r>
          </a:p>
        </p:txBody>
      </p:sp>
      <p:sp>
        <p:nvSpPr>
          <p:cNvPr id="3" name="Text Placeholder 2"/>
          <p:cNvSpPr>
            <a:spLocks noGrp="1"/>
          </p:cNvSpPr>
          <p:nvPr>
            <p:ph type="body" sz="quarter" idx="12"/>
          </p:nvPr>
        </p:nvSpPr>
        <p:spPr>
          <a:xfrm>
            <a:off x="6858000" y="5029200"/>
            <a:ext cx="2286000" cy="762000"/>
          </a:xfrm>
        </p:spPr>
        <p:txBody>
          <a:bodyPr/>
          <a:lstStyle/>
          <a:p>
            <a:r>
              <a:rPr lang="en-US" dirty="0"/>
              <a:t>Trends in the labor force: participation rates of adult men and women since 1948</a:t>
            </a:r>
          </a:p>
        </p:txBody>
      </p:sp>
      <p:sp>
        <p:nvSpPr>
          <p:cNvPr id="4" name="Text Placeholder 3"/>
          <p:cNvSpPr>
            <a:spLocks noGrp="1"/>
          </p:cNvSpPr>
          <p:nvPr>
            <p:ph type="body" sz="quarter" idx="13"/>
          </p:nvPr>
        </p:nvSpPr>
        <p:spPr>
          <a:xfrm>
            <a:off x="6896100" y="4648200"/>
            <a:ext cx="1352550" cy="381000"/>
          </a:xfrm>
        </p:spPr>
        <p:txBody>
          <a:bodyPr/>
          <a:lstStyle/>
          <a:p>
            <a:r>
              <a:rPr lang="en-US" dirty="0"/>
              <a:t>Figure 9.3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685800"/>
            <a:ext cx="6497727" cy="410565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685800"/>
            <a:ext cx="6497727" cy="410565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685800"/>
            <a:ext cx="6497727" cy="410565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685800"/>
            <a:ext cx="6497727" cy="410565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5400" y="685800"/>
            <a:ext cx="6497727" cy="4105659"/>
          </a:xfrm>
          <a:prstGeom prst="rect">
            <a:avLst/>
          </a:prstGeom>
        </p:spPr>
      </p:pic>
    </p:spTree>
    <p:extLst>
      <p:ext uri="{BB962C8B-B14F-4D97-AF65-F5344CB8AC3E}">
        <p14:creationId xmlns:p14="http://schemas.microsoft.com/office/powerpoint/2010/main" val="84880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 falling labor force participation bad?</a:t>
            </a:r>
          </a:p>
        </p:txBody>
      </p:sp>
      <p:sp>
        <p:nvSpPr>
          <p:cNvPr id="2" name="Text Placeholder 1"/>
          <p:cNvSpPr>
            <a:spLocks noGrp="1"/>
          </p:cNvSpPr>
          <p:nvPr>
            <p:ph type="body" sz="quarter" idx="11"/>
          </p:nvPr>
        </p:nvSpPr>
        <p:spPr>
          <a:xfrm>
            <a:off x="152400" y="838200"/>
            <a:ext cx="4038600" cy="3581400"/>
          </a:xfrm>
        </p:spPr>
        <p:txBody>
          <a:bodyPr/>
          <a:lstStyle/>
          <a:p>
            <a:pPr>
              <a:spcAft>
                <a:spcPts val="1200"/>
              </a:spcAft>
            </a:pPr>
            <a:r>
              <a:rPr lang="en-US" dirty="0"/>
              <a:t>Politicians often like to point to a “falling labor-force participation rate” as a strongly negative sign for the economy.</a:t>
            </a:r>
          </a:p>
          <a:p>
            <a:pPr marL="342900" indent="-342900">
              <a:spcAft>
                <a:spcPts val="1200"/>
              </a:spcAft>
              <a:buFont typeface="Arial" panose="020B0604020202020204" pitchFamily="34" charset="0"/>
              <a:buChar char="•"/>
            </a:pPr>
            <a:r>
              <a:rPr lang="en-US" dirty="0"/>
              <a:t>Is this necessarily true?</a:t>
            </a:r>
          </a:p>
          <a:p>
            <a:pPr>
              <a:spcAft>
                <a:spcPts val="1200"/>
              </a:spcAft>
            </a:pPr>
            <a:r>
              <a:rPr lang="en-US" dirty="0"/>
              <a:t>The two major reasons why the LFPR for men has fallen over the last several decades are:</a:t>
            </a:r>
          </a:p>
          <a:p>
            <a:endParaRPr lang="en-US" dirty="0"/>
          </a:p>
        </p:txBody>
      </p:sp>
      <p:sp>
        <p:nvSpPr>
          <p:cNvPr id="4" name="TextBox 3"/>
          <p:cNvSpPr txBox="1">
            <a:spLocks noChangeArrowheads="1"/>
          </p:cNvSpPr>
          <p:nvPr/>
        </p:nvSpPr>
        <p:spPr bwMode="auto">
          <a:xfrm>
            <a:off x="152400" y="4570274"/>
            <a:ext cx="8469313" cy="2092881"/>
          </a:xfrm>
          <a:prstGeom prst="rect">
            <a:avLst/>
          </a:prstGeom>
          <a:noFill/>
          <a:ln w="9525">
            <a:noFill/>
            <a:miter lim="800000"/>
            <a:headEnd/>
            <a:tailEnd/>
          </a:ln>
        </p:spPr>
        <p:txBody>
          <a:bodyPr wrap="square">
            <a:spAutoFit/>
          </a:bodyPr>
          <a:lstStyle/>
          <a:p>
            <a:pPr marL="342900" indent="-342900">
              <a:spcAft>
                <a:spcPts val="1200"/>
              </a:spcAft>
              <a:buFont typeface="Arial" pitchFamily="34" charset="0"/>
              <a:buChar char="•"/>
            </a:pPr>
            <a:r>
              <a:rPr lang="en-US" sz="2200" b="0" dirty="0"/>
              <a:t>Men have been going to school for longer and retiring earlier than before (why?)</a:t>
            </a:r>
          </a:p>
          <a:p>
            <a:pPr marL="342900" indent="-342900">
              <a:spcAft>
                <a:spcPts val="1200"/>
              </a:spcAft>
              <a:buFont typeface="Arial" pitchFamily="34" charset="0"/>
              <a:buChar char="•"/>
            </a:pPr>
            <a:r>
              <a:rPr lang="en-US" sz="2200" b="0" dirty="0"/>
              <a:t>Increases in Social Security Disability Insurance availability have allowed people with disabilities to stop work</a:t>
            </a:r>
          </a:p>
          <a:p>
            <a:pPr>
              <a:spcAft>
                <a:spcPts val="1200"/>
              </a:spcAft>
            </a:pPr>
            <a:r>
              <a:rPr lang="en-US" sz="2200" b="0" dirty="0"/>
              <a:t>Whether these are good or bad is a value judgment.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6631" y="1219200"/>
            <a:ext cx="5171169" cy="32674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6631" y="1219200"/>
            <a:ext cx="5171169" cy="326745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6631" y="1219200"/>
            <a:ext cx="5171169" cy="326745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6631" y="1219200"/>
            <a:ext cx="5171169" cy="3267459"/>
          </a:xfrm>
          <a:prstGeom prst="rect">
            <a:avLst/>
          </a:prstGeom>
        </p:spPr>
      </p:pic>
    </p:spTree>
    <p:extLst>
      <p:ext uri="{BB962C8B-B14F-4D97-AF65-F5344CB8AC3E}">
        <p14:creationId xmlns:p14="http://schemas.microsoft.com/office/powerpoint/2010/main" val="307995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75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75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75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left)">
                                      <p:cBhvr>
                                        <p:cTn id="28" dur="500"/>
                                        <p:tgtEl>
                                          <p:spTgt spid="2">
                                            <p:txEl>
                                              <p:pRg st="2" end="2"/>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ipe(left)">
                                      <p:cBhvr>
                                        <p:cTn id="4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Unemployment rates for different groups</a:t>
            </a:r>
          </a:p>
        </p:txBody>
      </p:sp>
      <p:sp>
        <p:nvSpPr>
          <p:cNvPr id="2" name="Text Placeholder 1"/>
          <p:cNvSpPr>
            <a:spLocks noGrp="1"/>
          </p:cNvSpPr>
          <p:nvPr>
            <p:ph type="body" sz="quarter" idx="11"/>
          </p:nvPr>
        </p:nvSpPr>
        <p:spPr>
          <a:xfrm>
            <a:off x="152400" y="4572000"/>
            <a:ext cx="6400800" cy="1905000"/>
          </a:xfrm>
        </p:spPr>
        <p:txBody>
          <a:bodyPr/>
          <a:lstStyle/>
          <a:p>
            <a:r>
              <a:rPr lang="en-US" dirty="0"/>
              <a:t>Unemployment rates vary by ethnic group…</a:t>
            </a:r>
          </a:p>
          <a:p>
            <a:r>
              <a:rPr lang="en-US" dirty="0"/>
              <a:t>… and by education level.</a:t>
            </a:r>
          </a:p>
          <a:p>
            <a:pPr marL="342900" indent="-342900">
              <a:buFont typeface="Arial" panose="020B0604020202020204" pitchFamily="34" charset="0"/>
              <a:buChar char="•"/>
            </a:pPr>
            <a:r>
              <a:rPr lang="en-US" dirty="0"/>
              <a:t>These two observations are statistically related.</a:t>
            </a:r>
          </a:p>
        </p:txBody>
      </p:sp>
      <p:sp>
        <p:nvSpPr>
          <p:cNvPr id="3" name="Text Placeholder 2"/>
          <p:cNvSpPr>
            <a:spLocks noGrp="1"/>
          </p:cNvSpPr>
          <p:nvPr>
            <p:ph type="body" sz="quarter" idx="12"/>
          </p:nvPr>
        </p:nvSpPr>
        <p:spPr>
          <a:xfrm>
            <a:off x="6858000" y="5029200"/>
            <a:ext cx="1828800" cy="762000"/>
          </a:xfrm>
        </p:spPr>
        <p:txBody>
          <a:bodyPr/>
          <a:lstStyle/>
          <a:p>
            <a:r>
              <a:rPr lang="en-US" dirty="0"/>
              <a:t>Unemployment rates in the United States, August 2013</a:t>
            </a:r>
          </a:p>
        </p:txBody>
      </p:sp>
      <p:sp>
        <p:nvSpPr>
          <p:cNvPr id="4" name="Text Placeholder 3"/>
          <p:cNvSpPr>
            <a:spLocks noGrp="1"/>
          </p:cNvSpPr>
          <p:nvPr>
            <p:ph type="body" sz="quarter" idx="13"/>
          </p:nvPr>
        </p:nvSpPr>
        <p:spPr>
          <a:xfrm>
            <a:off x="6896100" y="4648200"/>
            <a:ext cx="1352550" cy="381000"/>
          </a:xfrm>
        </p:spPr>
        <p:txBody>
          <a:bodyPr/>
          <a:lstStyle/>
          <a:p>
            <a:r>
              <a:rPr lang="en-US" dirty="0"/>
              <a:t>Figure 9.4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142" y="700314"/>
            <a:ext cx="7349058" cy="40233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142" y="700314"/>
            <a:ext cx="7349058" cy="402336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142" y="700314"/>
            <a:ext cx="7349058" cy="402336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142" y="700314"/>
            <a:ext cx="7349058" cy="402336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142" y="700314"/>
            <a:ext cx="7349058" cy="402336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142" y="700314"/>
            <a:ext cx="7349058" cy="4023363"/>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8142" y="700314"/>
            <a:ext cx="7349058" cy="4023363"/>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8142" y="700314"/>
            <a:ext cx="7349058" cy="4023363"/>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8142" y="700314"/>
            <a:ext cx="7349058" cy="4023363"/>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8142" y="700314"/>
            <a:ext cx="7349058" cy="4023363"/>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8142" y="700314"/>
            <a:ext cx="7349058" cy="4023363"/>
          </a:xfrm>
          <a:prstGeom prst="rect">
            <a:avLst/>
          </a:prstGeom>
        </p:spPr>
      </p:pic>
    </p:spTree>
    <p:extLst>
      <p:ext uri="{BB962C8B-B14F-4D97-AF65-F5344CB8AC3E}">
        <p14:creationId xmlns:p14="http://schemas.microsoft.com/office/powerpoint/2010/main" val="221915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750"/>
                                        <p:tgtEl>
                                          <p:spTgt spid="9"/>
                                        </p:tgtEl>
                                      </p:cBhvr>
                                    </p:animEffect>
                                  </p:childTnLst>
                                </p:cTn>
                              </p:par>
                            </p:childTnLst>
                          </p:cTn>
                        </p:par>
                        <p:par>
                          <p:cTn id="15" fill="hold">
                            <p:stCondLst>
                              <p:cond delay="12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750"/>
                                        <p:tgtEl>
                                          <p:spTgt spid="11"/>
                                        </p:tgtEl>
                                      </p:cBhvr>
                                    </p:animEffect>
                                  </p:childTnLst>
                                </p:cTn>
                              </p:par>
                              <p:par>
                                <p:cTn id="22" presetID="2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750"/>
                                        <p:tgtEl>
                                          <p:spTgt spid="12"/>
                                        </p:tgtEl>
                                      </p:cBhvr>
                                    </p:animEffect>
                                  </p:childTnLst>
                                </p:cTn>
                              </p:par>
                              <p:par>
                                <p:cTn id="25" presetID="2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750"/>
                                        <p:tgtEl>
                                          <p:spTgt spid="13"/>
                                        </p:tgtEl>
                                      </p:cBhvr>
                                    </p:animEffect>
                                  </p:childTnLst>
                                </p:cTn>
                              </p:par>
                              <p:par>
                                <p:cTn id="28" presetID="22" presetClass="entr" presetSubtype="8"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wipe(left)">
                                      <p:cBhvr>
                                        <p:cTn id="34" dur="500"/>
                                        <p:tgtEl>
                                          <p:spTgt spid="2">
                                            <p:txEl>
                                              <p:pRg st="1" end="1"/>
                                            </p:txEl>
                                          </p:spTgt>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750"/>
                                        <p:tgtEl>
                                          <p:spTgt spid="8"/>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750"/>
                                        <p:tgtEl>
                                          <p:spTgt spid="14"/>
                                        </p:tgtEl>
                                      </p:cBhvr>
                                    </p:animEffect>
                                  </p:childTnLst>
                                </p:cTn>
                              </p:par>
                              <p:par>
                                <p:cTn id="42" presetID="22" presetClass="entr" presetSubtype="4"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750"/>
                                        <p:tgtEl>
                                          <p:spTgt spid="15"/>
                                        </p:tgtEl>
                                      </p:cBhvr>
                                    </p:animEffect>
                                  </p:childTnLst>
                                </p:cTn>
                              </p:par>
                              <p:par>
                                <p:cTn id="45" presetID="2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750"/>
                                        <p:tgtEl>
                                          <p:spTgt spid="16"/>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wipe(left)">
                                      <p:cBhvr>
                                        <p:cTn id="5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are people typically unemployed?</a:t>
            </a:r>
          </a:p>
        </p:txBody>
      </p:sp>
      <p:sp>
        <p:nvSpPr>
          <p:cNvPr id="3" name="Text Placeholder 2"/>
          <p:cNvSpPr>
            <a:spLocks noGrp="1"/>
          </p:cNvSpPr>
          <p:nvPr>
            <p:ph type="body" sz="quarter" idx="11"/>
          </p:nvPr>
        </p:nvSpPr>
        <p:spPr>
          <a:xfrm>
            <a:off x="152400" y="838200"/>
            <a:ext cx="8839200" cy="1676400"/>
          </a:xfrm>
        </p:spPr>
        <p:txBody>
          <a:bodyPr/>
          <a:lstStyle/>
          <a:p>
            <a:pPr>
              <a:spcBef>
                <a:spcPts val="0"/>
              </a:spcBef>
              <a:spcAft>
                <a:spcPts val="1200"/>
              </a:spcAft>
            </a:pPr>
            <a:r>
              <a:rPr lang="en-US" dirty="0"/>
              <a:t>Long periods of unemployment are bad for workers, as their skills decay and they risk becoming discouraged and depressed.</a:t>
            </a:r>
          </a:p>
          <a:p>
            <a:pPr marL="342900" indent="-342900">
              <a:spcBef>
                <a:spcPts val="0"/>
              </a:spcBef>
              <a:spcAft>
                <a:spcPts val="1200"/>
              </a:spcAft>
              <a:buFont typeface="Arial" panose="020B0604020202020204" pitchFamily="34" charset="0"/>
              <a:buChar char="•"/>
            </a:pPr>
            <a:r>
              <a:rPr lang="en-US" dirty="0"/>
              <a:t>During the Great Depression of the 1930s, some people were unemployed for years at a time.</a:t>
            </a:r>
          </a:p>
        </p:txBody>
      </p:sp>
      <p:sp>
        <p:nvSpPr>
          <p:cNvPr id="4" name="Rectangle 5"/>
          <p:cNvSpPr>
            <a:spLocks noChangeArrowheads="1"/>
          </p:cNvSpPr>
          <p:nvPr/>
        </p:nvSpPr>
        <p:spPr bwMode="auto">
          <a:xfrm>
            <a:off x="152400" y="2571750"/>
            <a:ext cx="2335212" cy="3371850"/>
          </a:xfrm>
          <a:prstGeom prst="rect">
            <a:avLst/>
          </a:prstGeom>
          <a:noFill/>
          <a:ln w="9525">
            <a:noFill/>
            <a:miter lim="800000"/>
            <a:headEnd/>
            <a:tailEnd/>
          </a:ln>
        </p:spPr>
        <p:txBody>
          <a:bodyPr/>
          <a:lstStyle/>
          <a:p>
            <a:pPr>
              <a:spcBef>
                <a:spcPts val="0"/>
              </a:spcBef>
              <a:spcAft>
                <a:spcPts val="1200"/>
              </a:spcAft>
            </a:pPr>
            <a:r>
              <a:rPr lang="en-US" sz="2200" b="0" dirty="0"/>
              <a:t>Since World War II, average lengths of unemployment have been relatively low; but that changed dramatically with the 2007-2009 recession.</a:t>
            </a:r>
          </a:p>
          <a:p>
            <a:pPr>
              <a:spcBef>
                <a:spcPts val="0"/>
              </a:spcBef>
              <a:spcAft>
                <a:spcPts val="1200"/>
              </a:spcAft>
            </a:pPr>
            <a:endParaRPr lang="en-US" sz="2200" b="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959603"/>
            <a:ext cx="6590841" cy="344119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2959603"/>
            <a:ext cx="6590841" cy="344119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2959603"/>
            <a:ext cx="6590841" cy="344119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2959603"/>
            <a:ext cx="6590841" cy="344119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8400" y="2959603"/>
            <a:ext cx="6590841" cy="3441197"/>
          </a:xfrm>
          <a:prstGeom prst="rect">
            <a:avLst/>
          </a:prstGeom>
        </p:spPr>
      </p:pic>
    </p:spTree>
    <p:extLst>
      <p:ext uri="{BB962C8B-B14F-4D97-AF65-F5344CB8AC3E}">
        <p14:creationId xmlns:p14="http://schemas.microsoft.com/office/powerpoint/2010/main" val="2279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75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750"/>
                                        <p:tgtEl>
                                          <p:spTgt spid="7"/>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1000"/>
                                        <p:tgtEl>
                                          <p:spTgt spid="8"/>
                                        </p:tgtEl>
                                      </p:cBhvr>
                                    </p:animEffect>
                                  </p:childTnLst>
                                </p:cTn>
                              </p:par>
                              <p:par>
                                <p:cTn id="31" presetID="2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The employment situation following the 2007-2009 recession</a:t>
            </a:r>
          </a:p>
        </p:txBody>
      </p:sp>
      <p:sp>
        <p:nvSpPr>
          <p:cNvPr id="4" name="TextBox 3"/>
          <p:cNvSpPr txBox="1">
            <a:spLocks noChangeArrowheads="1"/>
          </p:cNvSpPr>
          <p:nvPr/>
        </p:nvSpPr>
        <p:spPr bwMode="auto">
          <a:xfrm>
            <a:off x="352425" y="4986923"/>
            <a:ext cx="8394700" cy="1600438"/>
          </a:xfrm>
          <a:prstGeom prst="rect">
            <a:avLst/>
          </a:prstGeom>
          <a:noFill/>
          <a:ln w="9525">
            <a:noFill/>
            <a:miter lim="800000"/>
            <a:headEnd/>
            <a:tailEnd/>
          </a:ln>
        </p:spPr>
        <p:txBody>
          <a:bodyPr>
            <a:spAutoFit/>
          </a:bodyPr>
          <a:lstStyle/>
          <a:p>
            <a:pPr>
              <a:spcAft>
                <a:spcPts val="1200"/>
              </a:spcAft>
            </a:pPr>
            <a:r>
              <a:rPr lang="en-US" sz="2200" b="0" dirty="0"/>
              <a:t>The fall of the employment–population ratio may give an even better indication of how weak the U.S. labor market was during and after the 2007–2009 recession.</a:t>
            </a:r>
          </a:p>
          <a:p>
            <a:pPr marL="342900" indent="-342900">
              <a:spcAft>
                <a:spcPts val="1200"/>
              </a:spcAft>
              <a:buFont typeface="Arial" panose="020B0604020202020204" pitchFamily="34" charset="0"/>
              <a:buChar char="•"/>
            </a:pPr>
            <a:r>
              <a:rPr lang="en-US" sz="2200" b="0" dirty="0"/>
              <a:t>Explaining these changes is a top priority for labor economists.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36" y="914400"/>
            <a:ext cx="8201764" cy="40843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836" y="914400"/>
            <a:ext cx="8201764" cy="40843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36" y="914400"/>
            <a:ext cx="8201764" cy="408432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836" y="914400"/>
            <a:ext cx="8201764" cy="408432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836" y="914400"/>
            <a:ext cx="8201764" cy="4084325"/>
          </a:xfrm>
          <a:prstGeom prst="rect">
            <a:avLst/>
          </a:prstGeom>
        </p:spPr>
      </p:pic>
    </p:spTree>
    <p:extLst>
      <p:ext uri="{BB962C8B-B14F-4D97-AF65-F5344CB8AC3E}">
        <p14:creationId xmlns:p14="http://schemas.microsoft.com/office/powerpoint/2010/main" val="259569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750"/>
                                        <p:tgtEl>
                                          <p:spTgt spid="5"/>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establishment survey</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In addition to the household survey, the BLS also uses the </a:t>
            </a:r>
            <a:r>
              <a:rPr lang="en-US" i="1" dirty="0"/>
              <a:t>establishment survey</a:t>
            </a:r>
            <a:r>
              <a:rPr lang="en-US" dirty="0"/>
              <a:t>, (a.k.a. the </a:t>
            </a:r>
            <a:r>
              <a:rPr lang="en-US" i="1" dirty="0"/>
              <a:t>payroll survey</a:t>
            </a:r>
            <a:r>
              <a:rPr lang="en-US" dirty="0"/>
              <a:t>).</a:t>
            </a:r>
          </a:p>
          <a:p>
            <a:pPr>
              <a:spcBef>
                <a:spcPts val="0"/>
              </a:spcBef>
              <a:spcAft>
                <a:spcPts val="1200"/>
              </a:spcAft>
            </a:pPr>
            <a:endParaRPr lang="en-US" dirty="0"/>
          </a:p>
          <a:p>
            <a:pPr>
              <a:spcBef>
                <a:spcPts val="0"/>
              </a:spcBef>
              <a:spcAft>
                <a:spcPts val="1200"/>
              </a:spcAft>
            </a:pPr>
            <a:r>
              <a:rPr lang="en-US" dirty="0"/>
              <a:t>This survey samples ~300,000 </a:t>
            </a:r>
            <a:r>
              <a:rPr lang="en-US" i="1" dirty="0"/>
              <a:t>establishments</a:t>
            </a:r>
            <a:r>
              <a:rPr lang="en-US" dirty="0"/>
              <a:t>, or places of employment, about their employees. Disadvantages include:</a:t>
            </a:r>
          </a:p>
          <a:p>
            <a:pPr marL="342900" indent="-342900">
              <a:spcBef>
                <a:spcPts val="0"/>
              </a:spcBef>
              <a:spcAft>
                <a:spcPts val="1200"/>
              </a:spcAft>
              <a:buFont typeface="Arial" pitchFamily="34" charset="0"/>
              <a:buChar char="•"/>
            </a:pPr>
            <a:r>
              <a:rPr lang="en-US" dirty="0"/>
              <a:t>Self-employed people not surveyed (not on a company payroll)</a:t>
            </a:r>
          </a:p>
          <a:p>
            <a:pPr marL="342900" indent="-342900">
              <a:spcBef>
                <a:spcPts val="0"/>
              </a:spcBef>
              <a:spcAft>
                <a:spcPts val="1200"/>
              </a:spcAft>
              <a:buFont typeface="Arial" pitchFamily="34" charset="0"/>
              <a:buChar char="•"/>
            </a:pPr>
            <a:r>
              <a:rPr lang="en-US" dirty="0"/>
              <a:t>Newly-opened firms often omitted</a:t>
            </a:r>
          </a:p>
          <a:p>
            <a:pPr marL="342900" indent="-342900">
              <a:spcBef>
                <a:spcPts val="0"/>
              </a:spcBef>
              <a:spcAft>
                <a:spcPts val="1200"/>
              </a:spcAft>
              <a:buFont typeface="Arial" pitchFamily="34" charset="0"/>
              <a:buChar char="•"/>
            </a:pPr>
            <a:r>
              <a:rPr lang="en-US" dirty="0"/>
              <a:t>Information on employment only, not unemployment</a:t>
            </a:r>
          </a:p>
          <a:p>
            <a:pPr marL="342900" indent="-342900">
              <a:spcBef>
                <a:spcPts val="0"/>
              </a:spcBef>
              <a:spcAft>
                <a:spcPts val="1200"/>
              </a:spcAft>
              <a:buFont typeface="Arial" pitchFamily="34" charset="0"/>
              <a:buChar char="•"/>
            </a:pPr>
            <a:r>
              <a:rPr lang="en-US" dirty="0"/>
              <a:t>Numbers fluctuate depending on establishments included, often requiring large revisions</a:t>
            </a:r>
          </a:p>
          <a:p>
            <a:pPr>
              <a:spcBef>
                <a:spcPts val="0"/>
              </a:spcBef>
              <a:spcAft>
                <a:spcPts val="1200"/>
              </a:spcAft>
            </a:pPr>
            <a:endParaRPr lang="en-US" dirty="0"/>
          </a:p>
          <a:p>
            <a:pPr>
              <a:spcBef>
                <a:spcPts val="0"/>
              </a:spcBef>
              <a:spcAft>
                <a:spcPts val="1200"/>
              </a:spcAft>
            </a:pPr>
            <a:r>
              <a:rPr lang="en-US" dirty="0"/>
              <a:t>However, a big advantage is that the data are determined by real payrolls, not self-reporting like the household survey.</a:t>
            </a:r>
          </a:p>
        </p:txBody>
      </p:sp>
    </p:spTree>
    <p:extLst>
      <p:ext uri="{BB962C8B-B14F-4D97-AF65-F5344CB8AC3E}">
        <p14:creationId xmlns:p14="http://schemas.microsoft.com/office/powerpoint/2010/main" val="101251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Comparing the household and establishment surveys</a:t>
            </a:r>
          </a:p>
        </p:txBody>
      </p:sp>
      <p:sp>
        <p:nvSpPr>
          <p:cNvPr id="10" name="TextBox 9"/>
          <p:cNvSpPr txBox="1">
            <a:spLocks noChangeArrowheads="1"/>
          </p:cNvSpPr>
          <p:nvPr/>
        </p:nvSpPr>
        <p:spPr bwMode="auto">
          <a:xfrm>
            <a:off x="224632" y="840601"/>
            <a:ext cx="8559800" cy="769441"/>
          </a:xfrm>
          <a:prstGeom prst="rect">
            <a:avLst/>
          </a:prstGeom>
          <a:noFill/>
          <a:ln w="9525">
            <a:noFill/>
            <a:miter lim="800000"/>
            <a:headEnd/>
            <a:tailEnd/>
          </a:ln>
        </p:spPr>
        <p:txBody>
          <a:bodyPr>
            <a:spAutoFit/>
          </a:bodyPr>
          <a:lstStyle/>
          <a:p>
            <a:r>
              <a:rPr lang="en-US" sz="2200" b="0" dirty="0"/>
              <a:t>The table below gives the data from the July and August 2013 household and establishment surveys:</a:t>
            </a:r>
          </a:p>
        </p:txBody>
      </p:sp>
      <p:sp>
        <p:nvSpPr>
          <p:cNvPr id="11" name="TextBox 10"/>
          <p:cNvSpPr txBox="1">
            <a:spLocks noChangeArrowheads="1"/>
          </p:cNvSpPr>
          <p:nvPr/>
        </p:nvSpPr>
        <p:spPr bwMode="auto">
          <a:xfrm>
            <a:off x="224632" y="4271189"/>
            <a:ext cx="8559800" cy="2246769"/>
          </a:xfrm>
          <a:prstGeom prst="rect">
            <a:avLst/>
          </a:prstGeom>
          <a:noFill/>
          <a:ln w="9525">
            <a:noFill/>
            <a:miter lim="800000"/>
            <a:headEnd/>
            <a:tailEnd/>
          </a:ln>
        </p:spPr>
        <p:txBody>
          <a:bodyPr>
            <a:spAutoFit/>
          </a:bodyPr>
          <a:lstStyle/>
          <a:p>
            <a:pPr>
              <a:spcAft>
                <a:spcPts val="1200"/>
              </a:spcAft>
            </a:pPr>
            <a:r>
              <a:rPr lang="en-US" sz="2200" b="0" dirty="0"/>
              <a:t>Even if all surveys are truthfully and accurately answered, we do not expect the numbers to be identical between the two surveys:</a:t>
            </a:r>
          </a:p>
          <a:p>
            <a:pPr marL="342900" indent="-342900">
              <a:spcAft>
                <a:spcPts val="1200"/>
              </a:spcAft>
              <a:buFont typeface="Arial" pitchFamily="34" charset="0"/>
              <a:buChar char="•"/>
            </a:pPr>
            <a:r>
              <a:rPr lang="en-US" sz="2200" b="0" dirty="0"/>
              <a:t>Different groups are measured</a:t>
            </a:r>
          </a:p>
          <a:p>
            <a:pPr marL="342900" indent="-342900">
              <a:spcAft>
                <a:spcPts val="1200"/>
              </a:spcAft>
              <a:buFont typeface="Arial" pitchFamily="34" charset="0"/>
              <a:buChar char="•"/>
            </a:pPr>
            <a:r>
              <a:rPr lang="en-US" sz="2200" b="0" dirty="0"/>
              <a:t>All surveys have measurement errors</a:t>
            </a:r>
          </a:p>
          <a:p>
            <a:pPr>
              <a:spcAft>
                <a:spcPts val="1200"/>
              </a:spcAft>
            </a:pPr>
            <a:r>
              <a:rPr lang="en-US" sz="2200" b="0" dirty="0"/>
              <a:t>But we get a more complete picture by considering both surveys.</a:t>
            </a:r>
          </a:p>
        </p:txBody>
      </p:sp>
      <p:sp>
        <p:nvSpPr>
          <p:cNvPr id="3" name="Text Placeholder 2"/>
          <p:cNvSpPr>
            <a:spLocks noGrp="1"/>
          </p:cNvSpPr>
          <p:nvPr>
            <p:ph type="body" sz="quarter" idx="12"/>
          </p:nvPr>
        </p:nvSpPr>
        <p:spPr>
          <a:xfrm>
            <a:off x="5295900" y="3733800"/>
            <a:ext cx="3733800" cy="533400"/>
          </a:xfrm>
        </p:spPr>
        <p:txBody>
          <a:bodyPr/>
          <a:lstStyle/>
          <a:p>
            <a:r>
              <a:rPr lang="en-US" dirty="0"/>
              <a:t>Household and establishment survey data for July and August 2013</a:t>
            </a:r>
          </a:p>
        </p:txBody>
      </p:sp>
      <p:sp>
        <p:nvSpPr>
          <p:cNvPr id="4" name="Text Placeholder 3"/>
          <p:cNvSpPr>
            <a:spLocks noGrp="1"/>
          </p:cNvSpPr>
          <p:nvPr>
            <p:ph type="body" sz="quarter" idx="13"/>
          </p:nvPr>
        </p:nvSpPr>
        <p:spPr>
          <a:xfrm>
            <a:off x="3962400" y="3733800"/>
            <a:ext cx="1352550" cy="381000"/>
          </a:xfrm>
        </p:spPr>
        <p:txBody>
          <a:bodyPr/>
          <a:lstStyle/>
          <a:p>
            <a:r>
              <a:rPr lang="en-US" dirty="0"/>
              <a:t>Table 9.1</a:t>
            </a:r>
          </a:p>
        </p:txBody>
      </p:sp>
      <p:graphicFrame>
        <p:nvGraphicFramePr>
          <p:cNvPr id="9" name="Group 230"/>
          <p:cNvGraphicFramePr>
            <a:graphicFrameLocks/>
          </p:cNvGraphicFramePr>
          <p:nvPr>
            <p:extLst>
              <p:ext uri="{D42A27DB-BD31-4B8C-83A1-F6EECF244321}">
                <p14:modId xmlns:p14="http://schemas.microsoft.com/office/powerpoint/2010/main" val="627786775"/>
              </p:ext>
            </p:extLst>
          </p:nvPr>
        </p:nvGraphicFramePr>
        <p:xfrm>
          <a:off x="152400" y="1632762"/>
          <a:ext cx="8558213" cy="2009778"/>
        </p:xfrm>
        <a:graphic>
          <a:graphicData uri="http://schemas.openxmlformats.org/drawingml/2006/table">
            <a:tbl>
              <a:tblPr/>
              <a:tblGrid>
                <a:gridCol w="1798082">
                  <a:extLst>
                    <a:ext uri="{9D8B030D-6E8A-4147-A177-3AD203B41FA5}">
                      <a16:colId xmlns:a16="http://schemas.microsoft.com/office/drawing/2014/main" val="20000"/>
                    </a:ext>
                  </a:extLst>
                </a:gridCol>
                <a:gridCol w="1078850">
                  <a:extLst>
                    <a:ext uri="{9D8B030D-6E8A-4147-A177-3AD203B41FA5}">
                      <a16:colId xmlns:a16="http://schemas.microsoft.com/office/drawing/2014/main" val="20001"/>
                    </a:ext>
                  </a:extLst>
                </a:gridCol>
                <a:gridCol w="1195491">
                  <a:extLst>
                    <a:ext uri="{9D8B030D-6E8A-4147-A177-3AD203B41FA5}">
                      <a16:colId xmlns:a16="http://schemas.microsoft.com/office/drawing/2014/main" val="20002"/>
                    </a:ext>
                  </a:extLst>
                </a:gridCol>
                <a:gridCol w="1044599">
                  <a:extLst>
                    <a:ext uri="{9D8B030D-6E8A-4147-A177-3AD203B41FA5}">
                      <a16:colId xmlns:a16="http://schemas.microsoft.com/office/drawing/2014/main" val="20003"/>
                    </a:ext>
                  </a:extLst>
                </a:gridCol>
                <a:gridCol w="257365">
                  <a:extLst>
                    <a:ext uri="{9D8B030D-6E8A-4147-A177-3AD203B41FA5}">
                      <a16:colId xmlns:a16="http://schemas.microsoft.com/office/drawing/2014/main" val="20004"/>
                    </a:ext>
                  </a:extLst>
                </a:gridCol>
                <a:gridCol w="1105308">
                  <a:extLst>
                    <a:ext uri="{9D8B030D-6E8A-4147-A177-3AD203B41FA5}">
                      <a16:colId xmlns:a16="http://schemas.microsoft.com/office/drawing/2014/main" val="20005"/>
                    </a:ext>
                  </a:extLst>
                </a:gridCol>
                <a:gridCol w="1165558">
                  <a:extLst>
                    <a:ext uri="{9D8B030D-6E8A-4147-A177-3AD203B41FA5}">
                      <a16:colId xmlns:a16="http://schemas.microsoft.com/office/drawing/2014/main" val="20006"/>
                    </a:ext>
                  </a:extLst>
                </a:gridCol>
                <a:gridCol w="912960">
                  <a:extLst>
                    <a:ext uri="{9D8B030D-6E8A-4147-A177-3AD203B41FA5}">
                      <a16:colId xmlns:a16="http://schemas.microsoft.com/office/drawing/2014/main" val="20007"/>
                    </a:ext>
                  </a:extLst>
                </a:gridCol>
              </a:tblGrid>
              <a:tr h="3349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64B3"/>
                        </a:solidFill>
                        <a:effectLst/>
                        <a:latin typeface="Arial" charset="0"/>
                      </a:endParaRPr>
                    </a:p>
                  </a:txBody>
                  <a:tcPr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0066B3"/>
                          </a:solidFill>
                          <a:effectLst/>
                          <a:latin typeface="Arial" charset="0"/>
                          <a:cs typeface="Times New Roman" pitchFamily="18" charset="0"/>
                        </a:rPr>
                        <a:t>Household Survey</a:t>
                      </a:r>
                      <a:endParaRPr kumimoji="0" lang="en-US" sz="1400" b="1" i="0" u="none" strike="noStrike" cap="none" normalizeH="0" baseline="0" dirty="0">
                        <a:ln>
                          <a:noFill/>
                        </a:ln>
                        <a:solidFill>
                          <a:srgbClr val="0066B3"/>
                        </a:solidFill>
                        <a:effectLst/>
                        <a:latin typeface="Arial" charset="0"/>
                      </a:endParaRPr>
                    </a:p>
                  </a:txBody>
                  <a:tcPr anchor="ct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cap="none" normalizeH="0" baseline="0" dirty="0">
                        <a:ln>
                          <a:noFill/>
                        </a:ln>
                        <a:solidFill>
                          <a:srgbClr val="0066B3"/>
                        </a:solidFill>
                        <a:effectLst/>
                        <a:latin typeface="Arial" charset="0"/>
                      </a:endParaRPr>
                    </a:p>
                  </a:txBody>
                  <a:tcPr anchor="ct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Establishment Survey</a:t>
                      </a:r>
                      <a:endParaRPr kumimoji="0" lang="en-US" sz="1400" b="1" i="0" u="none" strike="noStrike" cap="none" normalizeH="0" baseline="0" dirty="0">
                        <a:ln>
                          <a:noFill/>
                        </a:ln>
                        <a:solidFill>
                          <a:srgbClr val="0066B3"/>
                        </a:solidFill>
                        <a:effectLst/>
                        <a:latin typeface="Arial" charset="0"/>
                      </a:endParaRPr>
                    </a:p>
                  </a:txBody>
                  <a:tcPr anchor="ctr"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908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1" u="none" strike="noStrike" cap="none" normalizeH="0" baseline="0" dirty="0">
                        <a:ln>
                          <a:noFill/>
                        </a:ln>
                        <a:solidFill>
                          <a:srgbClr val="0064B3"/>
                        </a:solidFill>
                        <a:effectLst/>
                        <a:latin typeface="Arial" charset="0"/>
                      </a:endParaRPr>
                    </a:p>
                  </a:txBody>
                  <a:tcPr marL="0" marR="0" anchor="b" horzOverflow="overflow">
                    <a:lnL cap="flat">
                      <a:noFill/>
                    </a:lnL>
                    <a:lnR>
                      <a:noFill/>
                    </a:lnR>
                    <a:lnT w="28575"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ea typeface="Arial Unicode MS" pitchFamily="34" charset="-128"/>
                          <a:cs typeface="Times New Roman" pitchFamily="18" charset="0"/>
                        </a:rPr>
                        <a:t>July</a:t>
                      </a:r>
                    </a:p>
                  </a:txBody>
                  <a:tcPr marL="0" anchor="ctr"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ea typeface="Arial Unicode MS" pitchFamily="34" charset="-128"/>
                          <a:cs typeface="Times New Roman" pitchFamily="18" charset="0"/>
                        </a:rPr>
                        <a:t>August</a:t>
                      </a:r>
                    </a:p>
                  </a:txBody>
                  <a:tcPr marL="0" marR="182880" anchor="ctr"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Change</a:t>
                      </a:r>
                      <a:endParaRPr kumimoji="0" lang="en-US" sz="1400" b="1" i="0" u="none" strike="noStrike" cap="none" normalizeH="0" baseline="0" dirty="0">
                        <a:ln>
                          <a:noFill/>
                        </a:ln>
                        <a:solidFill>
                          <a:srgbClr val="0066B3"/>
                        </a:solidFill>
                        <a:effectLst/>
                        <a:latin typeface="Arial" charset="0"/>
                      </a:endParaRPr>
                    </a:p>
                  </a:txBody>
                  <a:tcPr marL="0" anchor="ctr" horzOverflow="overflow">
                    <a:lnL>
                      <a:noFill/>
                    </a:lnL>
                    <a:lnR w="12700" cap="flat" cmpd="sng" algn="ctr">
                      <a:noFill/>
                      <a:prstDash val="solid"/>
                      <a:round/>
                      <a:headEnd type="none" w="med" len="med"/>
                      <a:tailEnd type="none" w="med" len="med"/>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v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rgbClr val="0064B3"/>
                        </a:solidFill>
                        <a:effectLst/>
                        <a:latin typeface="Arial" charset="0"/>
                      </a:endParaRPr>
                    </a:p>
                  </a:txBody>
                  <a:tcPr marL="0" anchor="b" horzOverflow="overflow">
                    <a:lnL>
                      <a:noFill/>
                    </a:lnL>
                    <a:lnR w="12700" cap="flat" cmpd="sng" algn="ctr">
                      <a:noFill/>
                      <a:prstDash val="solid"/>
                      <a:round/>
                      <a:headEnd type="none" w="med" len="med"/>
                      <a:tailEnd type="none" w="med" len="med"/>
                    </a:lnR>
                    <a:lnT w="28575" cap="flat" cmpd="sng" algn="ctr">
                      <a:solidFill>
                        <a:srgbClr val="95B6DF"/>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ea typeface="Arial Unicode MS" pitchFamily="34" charset="-128"/>
                          <a:cs typeface="Times New Roman" pitchFamily="18" charset="0"/>
                        </a:rPr>
                        <a:t>  July</a:t>
                      </a:r>
                    </a:p>
                  </a:txBody>
                  <a:tcPr marL="0" marR="0" anchor="ctr" horzOverflow="overflow">
                    <a:lnL w="12700" cap="flat" cmpd="sng" algn="ctr">
                      <a:noFill/>
                      <a:prstDash val="solid"/>
                      <a:round/>
                      <a:headEnd type="none" w="med" len="med"/>
                      <a:tailEnd type="none" w="med" len="med"/>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ea typeface="Arial Unicode MS" pitchFamily="34" charset="-128"/>
                          <a:cs typeface="Times New Roman" pitchFamily="18" charset="0"/>
                        </a:rPr>
                        <a:t>August</a:t>
                      </a:r>
                    </a:p>
                  </a:txBody>
                  <a:tcPr marL="0" marR="0" anchor="ctr"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Change</a:t>
                      </a:r>
                      <a:endParaRPr kumimoji="0" lang="en-US" sz="1400" b="1" i="0" u="none" strike="noStrike" cap="none" normalizeH="0" baseline="0" dirty="0">
                        <a:ln>
                          <a:noFill/>
                        </a:ln>
                        <a:solidFill>
                          <a:srgbClr val="0066B3"/>
                        </a:solidFill>
                        <a:effectLst/>
                        <a:latin typeface="Arial" charset="0"/>
                      </a:endParaRPr>
                    </a:p>
                  </a:txBody>
                  <a:tcPr marL="0" marR="0" anchor="ctr"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Employed</a:t>
                      </a:r>
                      <a:endParaRPr kumimoji="0" lang="en-US" sz="1400" b="0" i="0" u="none" strike="noStrike" cap="none" normalizeH="0" baseline="0" dirty="0">
                        <a:ln>
                          <a:noFill/>
                        </a:ln>
                        <a:solidFill>
                          <a:schemeClr val="tx1"/>
                        </a:solidFill>
                        <a:effectLst/>
                        <a:latin typeface="Arial" charset="0"/>
                      </a:endParaRPr>
                    </a:p>
                  </a:txBody>
                  <a:tcPr marR="0"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144,285,000</a:t>
                      </a:r>
                    </a:p>
                  </a:txBody>
                  <a:tcPr marL="0"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144,170,000</a:t>
                      </a:r>
                    </a:p>
                  </a:txBody>
                  <a:tcPr marL="0"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rPr>
                        <a:t>–</a:t>
                      </a:r>
                      <a:r>
                        <a:rPr kumimoji="0" lang="en-US" sz="1400" b="0" i="0" u="none" strike="noStrike" cap="none" normalizeH="0" baseline="0" dirty="0">
                          <a:ln>
                            <a:noFill/>
                          </a:ln>
                          <a:solidFill>
                            <a:schemeClr val="tx1"/>
                          </a:solidFill>
                          <a:effectLst/>
                          <a:latin typeface="Arial" charset="0"/>
                          <a:cs typeface="Times New Roman" pitchFamily="18" charset="0"/>
                        </a:rPr>
                        <a:t>115,000 </a:t>
                      </a:r>
                    </a:p>
                  </a:txBody>
                  <a:tcPr marL="0" anchor="ctr" horzOverflow="overflow">
                    <a:lnL>
                      <a:noFill/>
                    </a:lnL>
                    <a:lnR w="12700" cap="flat" cmpd="sng" algn="ctr">
                      <a:noFill/>
                      <a:prstDash val="solid"/>
                      <a:round/>
                      <a:headEnd type="none" w="med" len="med"/>
                      <a:tailEnd type="none" w="med" len="med"/>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cap="none" normalizeH="0" baseline="0" dirty="0">
                        <a:ln>
                          <a:noFill/>
                        </a:ln>
                        <a:solidFill>
                          <a:srgbClr val="0064B3"/>
                        </a:solidFill>
                        <a:effectLst/>
                        <a:latin typeface="Arial" charset="0"/>
                      </a:endParaRPr>
                    </a:p>
                  </a:txBody>
                  <a:tcPr anchor="ctr" horzOverflow="overflow">
                    <a:lnL cap="flat">
                      <a:noFill/>
                    </a:lnL>
                    <a:lnR>
                      <a:noFill/>
                    </a:lnR>
                    <a:lnT w="38100" cap="flat" cmpd="sng" algn="ctr">
                      <a:solidFill>
                        <a:srgbClr val="95B6DF"/>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135,964,000</a:t>
                      </a:r>
                    </a:p>
                  </a:txBody>
                  <a:tcPr marL="0" anchor="ctr" horzOverflow="overflow">
                    <a:lnL w="12700" cap="flat" cmpd="sng" algn="ctr">
                      <a:noFill/>
                      <a:prstDash val="solid"/>
                      <a:round/>
                      <a:headEnd type="none" w="med" len="med"/>
                      <a:tailEnd type="none" w="med" len="med"/>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136,133,000</a:t>
                      </a:r>
                    </a:p>
                  </a:txBody>
                  <a:tcPr marL="0"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169,000</a:t>
                      </a:r>
                    </a:p>
                  </a:txBody>
                  <a:tcPr marL="0" anchor="ct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Unemployed</a:t>
                      </a:r>
                      <a:endParaRPr kumimoji="0" lang="en-US" sz="1400" b="0" i="0" u="none" strike="noStrike" cap="none" normalizeH="0" baseline="0" dirty="0">
                        <a:ln>
                          <a:noFill/>
                        </a:ln>
                        <a:solidFill>
                          <a:schemeClr val="tx1"/>
                        </a:solidFill>
                        <a:effectLst/>
                        <a:latin typeface="Arial" charset="0"/>
                      </a:endParaRPr>
                    </a:p>
                  </a:txBody>
                  <a:tcPr marR="0"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11,514,000</a:t>
                      </a:r>
                    </a:p>
                  </a:txBody>
                  <a:tcPr marL="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11,316,000</a:t>
                      </a:r>
                    </a:p>
                  </a:txBody>
                  <a:tcPr marL="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1" u="none" strike="noStrike" cap="none" normalizeH="0" baseline="0" dirty="0">
                          <a:ln>
                            <a:noFill/>
                          </a:ln>
                          <a:solidFill>
                            <a:schemeClr val="tx1"/>
                          </a:solidFill>
                          <a:effectLst/>
                          <a:latin typeface="Arial" charset="0"/>
                        </a:rPr>
                        <a:t>–</a:t>
                      </a:r>
                      <a:r>
                        <a:rPr kumimoji="0" lang="en-US" sz="1400" b="0" i="0" u="none" strike="noStrike" cap="none" normalizeH="0" baseline="0" dirty="0">
                          <a:ln>
                            <a:noFill/>
                          </a:ln>
                          <a:solidFill>
                            <a:schemeClr val="tx1"/>
                          </a:solidFill>
                          <a:effectLst/>
                          <a:latin typeface="Arial" charset="0"/>
                          <a:cs typeface="Times New Roman" pitchFamily="18" charset="0"/>
                        </a:rPr>
                        <a:t>198,000</a:t>
                      </a:r>
                    </a:p>
                  </a:txBody>
                  <a:tcPr marL="0" anchor="ctr"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marL="0" marR="137160" anchor="ctr"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endParaRPr>
                    </a:p>
                  </a:txBody>
                  <a:tcPr marL="0" anchor="ctr"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endParaRPr>
                    </a:p>
                  </a:txBody>
                  <a:tcPr marL="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endParaRPr>
                    </a:p>
                  </a:txBody>
                  <a:tcPr marL="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Labor force</a:t>
                      </a:r>
                      <a:endParaRPr kumimoji="0" lang="en-US" sz="1400" b="0" i="0" u="none" strike="noStrike" cap="none" normalizeH="0" baseline="0" dirty="0">
                        <a:ln>
                          <a:noFill/>
                        </a:ln>
                        <a:solidFill>
                          <a:schemeClr val="tx1"/>
                        </a:solidFill>
                        <a:effectLst/>
                        <a:latin typeface="Arial" charset="0"/>
                      </a:endParaRPr>
                    </a:p>
                  </a:txBody>
                  <a:tcPr marR="0"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155,798,000</a:t>
                      </a:r>
                    </a:p>
                  </a:txBody>
                  <a:tcPr marL="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155,486,000</a:t>
                      </a:r>
                    </a:p>
                  </a:txBody>
                  <a:tcPr marL="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rPr>
                        <a:t>–</a:t>
                      </a:r>
                      <a:r>
                        <a:rPr kumimoji="0" lang="en-US" sz="1400" b="0" i="0" u="none" strike="noStrike" cap="none" normalizeH="0" baseline="0" dirty="0">
                          <a:ln>
                            <a:noFill/>
                          </a:ln>
                          <a:solidFill>
                            <a:schemeClr val="tx1"/>
                          </a:solidFill>
                          <a:effectLst/>
                          <a:latin typeface="Arial" charset="0"/>
                          <a:cs typeface="Times New Roman" pitchFamily="18" charset="0"/>
                        </a:rPr>
                        <a:t>312,000</a:t>
                      </a:r>
                    </a:p>
                  </a:txBody>
                  <a:tcPr marL="0" anchor="ctr"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marL="0" marR="137160" anchor="ctr"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endParaRPr>
                    </a:p>
                  </a:txBody>
                  <a:tcPr marL="0" anchor="ctr"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endParaRPr>
                    </a:p>
                  </a:txBody>
                  <a:tcPr marL="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endParaRPr>
                    </a:p>
                  </a:txBody>
                  <a:tcPr marL="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Unemployment rate</a:t>
                      </a:r>
                      <a:endParaRPr kumimoji="0" lang="en-US" sz="1400" b="0" i="0" u="none" strike="noStrike" cap="none" normalizeH="0" baseline="0" dirty="0">
                        <a:ln>
                          <a:noFill/>
                        </a:ln>
                        <a:solidFill>
                          <a:schemeClr val="tx1"/>
                        </a:solidFill>
                        <a:effectLst/>
                        <a:latin typeface="Arial" charset="0"/>
                      </a:endParaRPr>
                    </a:p>
                  </a:txBody>
                  <a:tcPr marR="0" anchor="ct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7.4%</a:t>
                      </a:r>
                    </a:p>
                  </a:txBody>
                  <a:tcPr marL="182880"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7.3%</a:t>
                      </a:r>
                    </a:p>
                  </a:txBody>
                  <a:tcPr marL="182880"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rPr>
                        <a:t>–</a:t>
                      </a:r>
                      <a:r>
                        <a:rPr kumimoji="0" lang="en-US" sz="1400" b="0" i="0" u="none" strike="noStrike" cap="none" normalizeH="0" baseline="0" dirty="0">
                          <a:ln>
                            <a:noFill/>
                          </a:ln>
                          <a:solidFill>
                            <a:schemeClr val="tx1"/>
                          </a:solidFill>
                          <a:effectLst/>
                          <a:latin typeface="Arial" charset="0"/>
                          <a:cs typeface="Times New Roman" pitchFamily="18" charset="0"/>
                        </a:rPr>
                        <a:t>0.1%</a:t>
                      </a:r>
                      <a:endParaRPr kumimoji="0" lang="en-US" sz="1400" b="0" i="0" u="none" strike="noStrike" cap="none" normalizeH="0" baseline="0" dirty="0">
                        <a:ln>
                          <a:noFill/>
                        </a:ln>
                        <a:solidFill>
                          <a:schemeClr val="tx1"/>
                        </a:solidFill>
                        <a:effectLst/>
                        <a:latin typeface="Arial" charset="0"/>
                      </a:endParaRPr>
                    </a:p>
                  </a:txBody>
                  <a:tcPr marL="365760" anchor="ctr" horzOverflow="overflow">
                    <a:lnL>
                      <a:noFill/>
                    </a:lnL>
                    <a:lnR w="12700" cap="flat" cmpd="sng" algn="ctr">
                      <a:noFill/>
                      <a:prstDash val="solid"/>
                      <a:round/>
                      <a:headEnd type="none" w="med" len="med"/>
                      <a:tailEnd type="none" w="med" len="med"/>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0" marR="0" anchor="ctr" horzOverflow="overflow">
                    <a:lnL>
                      <a:noFill/>
                    </a:lnL>
                    <a:lnR w="12700" cap="flat" cmpd="sng" algn="ctr">
                      <a:noFill/>
                      <a:prstDash val="solid"/>
                      <a:round/>
                      <a:headEnd type="none" w="med" len="med"/>
                      <a:tailEnd type="none" w="med" len="med"/>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endParaRPr>
                    </a:p>
                  </a:txBody>
                  <a:tcPr marL="0" anchor="ctr" horzOverflow="overflow">
                    <a:lnL w="12700" cap="flat" cmpd="sng" algn="ctr">
                      <a:noFill/>
                      <a:prstDash val="solid"/>
                      <a:round/>
                      <a:headEnd type="none" w="med" len="med"/>
                      <a:tailEnd type="none" w="med" len="med"/>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endParaRPr>
                    </a:p>
                  </a:txBody>
                  <a:tcPr marL="0"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endParaRPr>
                    </a:p>
                  </a:txBody>
                  <a:tcPr marL="0" anchor="ctr"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986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wipe(left)">
                                      <p:cBhvr>
                                        <p:cTn id="20" dur="500"/>
                                        <p:tgtEl>
                                          <p:spTgt spid="11">
                                            <p:txEl>
                                              <p:pRg st="1" end="1"/>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wipe(left)">
                                      <p:cBhvr>
                                        <p:cTn id="24" dur="500"/>
                                        <p:tgtEl>
                                          <p:spTgt spid="11">
                                            <p:txEl>
                                              <p:pRg st="2" end="2"/>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wipe(left)">
                                      <p:cBhvr>
                                        <p:cTn id="28"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Revisions to employment numbers</a:t>
            </a:r>
          </a:p>
        </p:txBody>
      </p:sp>
      <p:sp>
        <p:nvSpPr>
          <p:cNvPr id="2" name="Text Placeholder 1"/>
          <p:cNvSpPr>
            <a:spLocks noGrp="1"/>
          </p:cNvSpPr>
          <p:nvPr>
            <p:ph type="body" sz="quarter" idx="11"/>
          </p:nvPr>
        </p:nvSpPr>
        <p:spPr>
          <a:xfrm>
            <a:off x="152400" y="4572000"/>
            <a:ext cx="6781800" cy="1905000"/>
          </a:xfrm>
        </p:spPr>
        <p:txBody>
          <a:bodyPr/>
          <a:lstStyle/>
          <a:p>
            <a:pPr>
              <a:spcAft>
                <a:spcPts val="0"/>
              </a:spcAft>
            </a:pPr>
            <a:r>
              <a:rPr lang="en-US" dirty="0"/>
              <a:t>Over time, the BLS adjusts its estimates of employment and unemployment for previous months. Revisions sometimes take place years later.</a:t>
            </a:r>
          </a:p>
          <a:p>
            <a:pPr>
              <a:spcAft>
                <a:spcPts val="0"/>
              </a:spcAft>
            </a:pPr>
            <a:r>
              <a:rPr lang="en-US" dirty="0"/>
              <a:t>The large negative revisions were because the BLS underestimated the severity of the 2007-2009 recession. </a:t>
            </a:r>
          </a:p>
        </p:txBody>
      </p:sp>
      <p:sp>
        <p:nvSpPr>
          <p:cNvPr id="3" name="Text Placeholder 2"/>
          <p:cNvSpPr>
            <a:spLocks noGrp="1"/>
          </p:cNvSpPr>
          <p:nvPr>
            <p:ph type="body" sz="quarter" idx="12"/>
          </p:nvPr>
        </p:nvSpPr>
        <p:spPr>
          <a:xfrm>
            <a:off x="6858000" y="5029200"/>
            <a:ext cx="2209800" cy="762000"/>
          </a:xfrm>
        </p:spPr>
        <p:txBody>
          <a:bodyPr/>
          <a:lstStyle/>
          <a:p>
            <a:r>
              <a:rPr lang="en-US" dirty="0"/>
              <a:t>Revisions to employment changes, as reported in the establishment survey</a:t>
            </a:r>
          </a:p>
        </p:txBody>
      </p:sp>
      <p:sp>
        <p:nvSpPr>
          <p:cNvPr id="4" name="Text Placeholder 3"/>
          <p:cNvSpPr>
            <a:spLocks noGrp="1"/>
          </p:cNvSpPr>
          <p:nvPr>
            <p:ph type="body" sz="quarter" idx="13"/>
          </p:nvPr>
        </p:nvSpPr>
        <p:spPr>
          <a:xfrm>
            <a:off x="6896100" y="4648200"/>
            <a:ext cx="1352550" cy="381000"/>
          </a:xfrm>
        </p:spPr>
        <p:txBody>
          <a:bodyPr/>
          <a:lstStyle/>
          <a:p>
            <a:r>
              <a:rPr lang="en-US" dirty="0"/>
              <a:t>Figure 9.5</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25" name="Picture 2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26" name="Picture 2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27" name="Picture 2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28" name="Picture 2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29" name="Picture 2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30" name="Picture 2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31" name="Picture 3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32" name="Picture 3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33" name="Picture 3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34" name="Picture 3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35" name="Picture 3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36" name="Picture 3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37" name="Picture 36"/>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38" name="Picture 37"/>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39" name="Picture 38"/>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40" name="Picture 39"/>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41" name="Picture 40"/>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42" name="Picture 4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43" name="Picture 42"/>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pic>
        <p:nvPicPr>
          <p:cNvPr id="44" name="Picture 43"/>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761999" y="663490"/>
            <a:ext cx="7162801" cy="3975572"/>
          </a:xfrm>
          <a:prstGeom prst="rect">
            <a:avLst/>
          </a:prstGeom>
        </p:spPr>
      </p:pic>
    </p:spTree>
    <p:extLst>
      <p:ext uri="{BB962C8B-B14F-4D97-AF65-F5344CB8AC3E}">
        <p14:creationId xmlns:p14="http://schemas.microsoft.com/office/powerpoint/2010/main" val="304014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125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750"/>
                                        <p:tgtEl>
                                          <p:spTgt spid="7"/>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22"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22" presetClass="entr" presetSubtype="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22"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22" presetClass="entr" presetSubtype="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par>
                                <p:cTn id="35" presetID="22" presetClass="entr" presetSubtype="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par>
                                <p:cTn id="38" presetID="22" presetClass="entr" presetSubtype="1"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par>
                                <p:cTn id="41" presetID="22" presetClass="entr" presetSubtype="1"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par>
                                <p:cTn id="44" presetID="22" presetClass="entr" presetSubtype="1"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childTnLst>
                          </p:cTn>
                        </p:par>
                        <p:par>
                          <p:cTn id="47" fill="hold">
                            <p:stCondLst>
                              <p:cond delay="2500"/>
                            </p:stCondLst>
                            <p:childTnLst>
                              <p:par>
                                <p:cTn id="48" presetID="22" presetClass="entr" presetSubtype="1"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par>
                                <p:cTn id="51" presetID="22" presetClass="entr" presetSubtype="1"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500"/>
                                        <p:tgtEl>
                                          <p:spTgt spid="19"/>
                                        </p:tgtEl>
                                      </p:cBhvr>
                                    </p:animEffect>
                                  </p:childTnLst>
                                </p:cTn>
                              </p:par>
                              <p:par>
                                <p:cTn id="54" presetID="22" presetClass="entr" presetSubtype="1"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par>
                                <p:cTn id="57" presetID="22" presetClass="entr" presetSubtype="1"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par>
                                <p:cTn id="60" presetID="22" presetClass="entr" presetSubtype="1"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par>
                                <p:cTn id="63" presetID="22" presetClass="entr" presetSubtype="1"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par>
                                <p:cTn id="66" presetID="22" presetClass="entr" presetSubtype="1"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22" presetClass="entr" presetSubtype="1"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up)">
                                      <p:cBhvr>
                                        <p:cTn id="71" dur="500"/>
                                        <p:tgtEl>
                                          <p:spTgt spid="25"/>
                                        </p:tgtEl>
                                      </p:cBhvr>
                                    </p:animEffect>
                                  </p:childTnLst>
                                </p:cTn>
                              </p:par>
                              <p:par>
                                <p:cTn id="72" presetID="22" presetClass="entr" presetSubtype="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par>
                                <p:cTn id="75" presetID="22" presetClass="entr" presetSubtype="1"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up)">
                                      <p:cBhvr>
                                        <p:cTn id="77" dur="500"/>
                                        <p:tgtEl>
                                          <p:spTgt spid="27"/>
                                        </p:tgtEl>
                                      </p:cBhvr>
                                    </p:animEffect>
                                  </p:childTnLst>
                                </p:cTn>
                              </p:par>
                            </p:childTnLst>
                          </p:cTn>
                        </p:par>
                        <p:par>
                          <p:cTn id="78" fill="hold">
                            <p:stCondLst>
                              <p:cond delay="3000"/>
                            </p:stCondLst>
                            <p:childTnLst>
                              <p:par>
                                <p:cTn id="79" presetID="22" presetClass="entr" presetSubtype="1"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up)">
                                      <p:cBhvr>
                                        <p:cTn id="81" dur="500"/>
                                        <p:tgtEl>
                                          <p:spTgt spid="28"/>
                                        </p:tgtEl>
                                      </p:cBhvr>
                                    </p:animEffect>
                                  </p:childTnLst>
                                </p:cTn>
                              </p:par>
                              <p:par>
                                <p:cTn id="82" presetID="22" presetClass="entr" presetSubtype="1" fill="hold"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up)">
                                      <p:cBhvr>
                                        <p:cTn id="84" dur="500"/>
                                        <p:tgtEl>
                                          <p:spTgt spid="29"/>
                                        </p:tgtEl>
                                      </p:cBhvr>
                                    </p:animEffect>
                                  </p:childTnLst>
                                </p:cTn>
                              </p:par>
                              <p:par>
                                <p:cTn id="85" presetID="22" presetClass="entr" presetSubtype="1"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up)">
                                      <p:cBhvr>
                                        <p:cTn id="87" dur="500"/>
                                        <p:tgtEl>
                                          <p:spTgt spid="30"/>
                                        </p:tgtEl>
                                      </p:cBhvr>
                                    </p:animEffect>
                                  </p:childTnLst>
                                </p:cTn>
                              </p:par>
                              <p:par>
                                <p:cTn id="88" presetID="22" presetClass="entr" presetSubtype="1"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up)">
                                      <p:cBhvr>
                                        <p:cTn id="90" dur="500"/>
                                        <p:tgtEl>
                                          <p:spTgt spid="31"/>
                                        </p:tgtEl>
                                      </p:cBhvr>
                                    </p:animEffect>
                                  </p:childTnLst>
                                </p:cTn>
                              </p:par>
                              <p:par>
                                <p:cTn id="91" presetID="22" presetClass="entr" presetSubtype="1"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up)">
                                      <p:cBhvr>
                                        <p:cTn id="93" dur="500"/>
                                        <p:tgtEl>
                                          <p:spTgt spid="32"/>
                                        </p:tgtEl>
                                      </p:cBhvr>
                                    </p:animEffect>
                                  </p:childTnLst>
                                </p:cTn>
                              </p:par>
                              <p:par>
                                <p:cTn id="94" presetID="22" presetClass="entr" presetSubtype="1" fill="hold"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up)">
                                      <p:cBhvr>
                                        <p:cTn id="96" dur="500"/>
                                        <p:tgtEl>
                                          <p:spTgt spid="33"/>
                                        </p:tgtEl>
                                      </p:cBhvr>
                                    </p:animEffect>
                                  </p:childTnLst>
                                </p:cTn>
                              </p:par>
                              <p:par>
                                <p:cTn id="97" presetID="22" presetClass="entr" presetSubtype="1"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up)">
                                      <p:cBhvr>
                                        <p:cTn id="99" dur="500"/>
                                        <p:tgtEl>
                                          <p:spTgt spid="34"/>
                                        </p:tgtEl>
                                      </p:cBhvr>
                                    </p:animEffect>
                                  </p:childTnLst>
                                </p:cTn>
                              </p:par>
                              <p:par>
                                <p:cTn id="100" presetID="22" presetClass="entr" presetSubtype="1" fill="hold"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up)">
                                      <p:cBhvr>
                                        <p:cTn id="102" dur="500"/>
                                        <p:tgtEl>
                                          <p:spTgt spid="35"/>
                                        </p:tgtEl>
                                      </p:cBhvr>
                                    </p:animEffect>
                                  </p:childTnLst>
                                </p:cTn>
                              </p:par>
                              <p:par>
                                <p:cTn id="103" presetID="22" presetClass="entr" presetSubtype="1"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500"/>
                                        <p:tgtEl>
                                          <p:spTgt spid="36"/>
                                        </p:tgtEl>
                                      </p:cBhvr>
                                    </p:animEffect>
                                  </p:childTnLst>
                                </p:cTn>
                              </p:par>
                              <p:par>
                                <p:cTn id="106" presetID="22" presetClass="entr" presetSubtype="1"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wipe(up)">
                                      <p:cBhvr>
                                        <p:cTn id="108" dur="500"/>
                                        <p:tgtEl>
                                          <p:spTgt spid="37"/>
                                        </p:tgtEl>
                                      </p:cBhvr>
                                    </p:animEffect>
                                  </p:childTnLst>
                                </p:cTn>
                              </p:par>
                            </p:childTnLst>
                          </p:cTn>
                        </p:par>
                        <p:par>
                          <p:cTn id="109" fill="hold">
                            <p:stCondLst>
                              <p:cond delay="3500"/>
                            </p:stCondLst>
                            <p:childTnLst>
                              <p:par>
                                <p:cTn id="110" presetID="22" presetClass="entr" presetSubtype="1" fill="hold"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up)">
                                      <p:cBhvr>
                                        <p:cTn id="112" dur="500"/>
                                        <p:tgtEl>
                                          <p:spTgt spid="38"/>
                                        </p:tgtEl>
                                      </p:cBhvr>
                                    </p:animEffect>
                                  </p:childTnLst>
                                </p:cTn>
                              </p:par>
                              <p:par>
                                <p:cTn id="113" presetID="22" presetClass="entr" presetSubtype="1" fill="hold" nodeType="with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wipe(up)">
                                      <p:cBhvr>
                                        <p:cTn id="115" dur="500"/>
                                        <p:tgtEl>
                                          <p:spTgt spid="39"/>
                                        </p:tgtEl>
                                      </p:cBhvr>
                                    </p:animEffect>
                                  </p:childTnLst>
                                </p:cTn>
                              </p:par>
                              <p:par>
                                <p:cTn id="116" presetID="22" presetClass="entr" presetSubtype="1" fill="hold" nodeType="with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wipe(up)">
                                      <p:cBhvr>
                                        <p:cTn id="118" dur="500"/>
                                        <p:tgtEl>
                                          <p:spTgt spid="40"/>
                                        </p:tgtEl>
                                      </p:cBhvr>
                                    </p:animEffect>
                                  </p:childTnLst>
                                </p:cTn>
                              </p:par>
                              <p:par>
                                <p:cTn id="119" presetID="22" presetClass="entr" presetSubtype="1"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wipe(up)">
                                      <p:cBhvr>
                                        <p:cTn id="121" dur="500"/>
                                        <p:tgtEl>
                                          <p:spTgt spid="41"/>
                                        </p:tgtEl>
                                      </p:cBhvr>
                                    </p:animEffect>
                                  </p:childTnLst>
                                </p:cTn>
                              </p:par>
                              <p:par>
                                <p:cTn id="122" presetID="22" presetClass="entr" presetSubtype="1" fill="hold" nodeType="with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wipe(up)">
                                      <p:cBhvr>
                                        <p:cTn id="124" dur="500"/>
                                        <p:tgtEl>
                                          <p:spTgt spid="42"/>
                                        </p:tgtEl>
                                      </p:cBhvr>
                                    </p:animEffect>
                                  </p:childTnLst>
                                </p:cTn>
                              </p:par>
                              <p:par>
                                <p:cTn id="125" presetID="22" presetClass="entr" presetSubtype="1" fill="hold" nodeType="with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wipe(up)">
                                      <p:cBhvr>
                                        <p:cTn id="127" dur="500"/>
                                        <p:tgtEl>
                                          <p:spTgt spid="43"/>
                                        </p:tgtEl>
                                      </p:cBhvr>
                                    </p:animEffect>
                                  </p:childTnLst>
                                </p:cTn>
                              </p:par>
                              <p:par>
                                <p:cTn id="128" presetID="22" presetClass="entr" presetSubtype="1" fill="hold"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wipe(up)">
                                      <p:cBhvr>
                                        <p:cTn id="130" dur="500"/>
                                        <p:tgtEl>
                                          <p:spTgt spid="44"/>
                                        </p:tgtEl>
                                      </p:cBhvr>
                                    </p:animEffect>
                                  </p:childTnLst>
                                </p:cTn>
                              </p:par>
                            </p:childTnLst>
                          </p:cTn>
                        </p:par>
                        <p:par>
                          <p:cTn id="131" fill="hold">
                            <p:stCondLst>
                              <p:cond delay="4000"/>
                            </p:stCondLst>
                            <p:childTnLst>
                              <p:par>
                                <p:cTn id="132" presetID="22" presetClass="entr" presetSubtype="8" fill="hold" nodeType="afterEffect">
                                  <p:stCondLst>
                                    <p:cond delay="0"/>
                                  </p:stCondLst>
                                  <p:childTnLst>
                                    <p:set>
                                      <p:cBhvr>
                                        <p:cTn id="133" dur="1" fill="hold">
                                          <p:stCondLst>
                                            <p:cond delay="0"/>
                                          </p:stCondLst>
                                        </p:cTn>
                                        <p:tgtEl>
                                          <p:spTgt spid="2">
                                            <p:txEl>
                                              <p:pRg st="1" end="1"/>
                                            </p:txEl>
                                          </p:spTgt>
                                        </p:tgtEl>
                                        <p:attrNameLst>
                                          <p:attrName>style.visibility</p:attrName>
                                        </p:attrNameLst>
                                      </p:cBhvr>
                                      <p:to>
                                        <p:strVal val="visible"/>
                                      </p:to>
                                    </p:set>
                                    <p:animEffect transition="in" filter="wipe(left)">
                                      <p:cBhvr>
                                        <p:cTn id="13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a:t>
            </a:r>
            <a:br>
              <a:rPr lang="en-US" dirty="0"/>
            </a:br>
            <a:r>
              <a:rPr lang="en-US" dirty="0"/>
              <a:t>and Inflation</a:t>
            </a:r>
          </a:p>
        </p:txBody>
      </p:sp>
    </p:spTree>
    <p:extLst>
      <p:ext uri="{BB962C8B-B14F-4D97-AF65-F5344CB8AC3E}">
        <p14:creationId xmlns:p14="http://schemas.microsoft.com/office/powerpoint/2010/main" val="3867376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Job creation and destruction</a:t>
            </a:r>
          </a:p>
        </p:txBody>
      </p:sp>
      <p:sp>
        <p:nvSpPr>
          <p:cNvPr id="2" name="Text Placeholder 1"/>
          <p:cNvSpPr>
            <a:spLocks noGrp="1"/>
          </p:cNvSpPr>
          <p:nvPr>
            <p:ph type="body" sz="quarter" idx="11"/>
          </p:nvPr>
        </p:nvSpPr>
        <p:spPr>
          <a:xfrm>
            <a:off x="152400" y="3276600"/>
            <a:ext cx="6705600" cy="3200400"/>
          </a:xfrm>
        </p:spPr>
        <p:txBody>
          <a:bodyPr/>
          <a:lstStyle/>
          <a:p>
            <a:pPr>
              <a:spcAft>
                <a:spcPts val="0"/>
              </a:spcAft>
            </a:pPr>
            <a:r>
              <a:rPr lang="en-US" dirty="0"/>
              <a:t>Jobs are continually being created and destroyed in the U.S. economy. In 2012, about 27.8 million jobs were created, while about 25.5 million jobs were destroyed.</a:t>
            </a:r>
          </a:p>
          <a:p>
            <a:pPr>
              <a:spcAft>
                <a:spcPts val="0"/>
              </a:spcAft>
            </a:pPr>
            <a:r>
              <a:rPr lang="en-US" dirty="0"/>
              <a:t>This is a natural and normal process for the economy.</a:t>
            </a:r>
          </a:p>
          <a:p>
            <a:pPr>
              <a:spcAft>
                <a:spcPts val="0"/>
              </a:spcAft>
            </a:pPr>
            <a:r>
              <a:rPr lang="en-US" dirty="0"/>
              <a:t>The table shows jobs created and destroyed over a three-month period from September to December 2012.</a:t>
            </a:r>
          </a:p>
        </p:txBody>
      </p:sp>
      <p:sp>
        <p:nvSpPr>
          <p:cNvPr id="3" name="Text Placeholder 2"/>
          <p:cNvSpPr>
            <a:spLocks noGrp="1"/>
          </p:cNvSpPr>
          <p:nvPr>
            <p:ph type="body" sz="quarter" idx="12"/>
          </p:nvPr>
        </p:nvSpPr>
        <p:spPr>
          <a:xfrm>
            <a:off x="6858000" y="3733800"/>
            <a:ext cx="2057400" cy="762000"/>
          </a:xfrm>
        </p:spPr>
        <p:txBody>
          <a:bodyPr/>
          <a:lstStyle/>
          <a:p>
            <a:r>
              <a:rPr lang="en-US" dirty="0"/>
              <a:t>Establishments creating and eliminating jobs, September-December 2012</a:t>
            </a:r>
          </a:p>
        </p:txBody>
      </p:sp>
      <p:sp>
        <p:nvSpPr>
          <p:cNvPr id="4" name="Text Placeholder 3"/>
          <p:cNvSpPr>
            <a:spLocks noGrp="1"/>
          </p:cNvSpPr>
          <p:nvPr>
            <p:ph type="body" sz="quarter" idx="13"/>
          </p:nvPr>
        </p:nvSpPr>
        <p:spPr>
          <a:xfrm>
            <a:off x="6896100" y="3352800"/>
            <a:ext cx="1352550" cy="381000"/>
          </a:xfrm>
        </p:spPr>
        <p:txBody>
          <a:bodyPr/>
          <a:lstStyle/>
          <a:p>
            <a:r>
              <a:rPr lang="en-US" dirty="0"/>
              <a:t>Table 9.2</a:t>
            </a:r>
          </a:p>
        </p:txBody>
      </p:sp>
      <p:graphicFrame>
        <p:nvGraphicFramePr>
          <p:cNvPr id="6" name="Group 164"/>
          <p:cNvGraphicFramePr>
            <a:graphicFrameLocks/>
          </p:cNvGraphicFramePr>
          <p:nvPr>
            <p:extLst>
              <p:ext uri="{D42A27DB-BD31-4B8C-83A1-F6EECF244321}">
                <p14:modId xmlns:p14="http://schemas.microsoft.com/office/powerpoint/2010/main" val="3898730266"/>
              </p:ext>
            </p:extLst>
          </p:nvPr>
        </p:nvGraphicFramePr>
        <p:xfrm>
          <a:off x="1594950" y="750570"/>
          <a:ext cx="6025050" cy="2526030"/>
        </p:xfrm>
        <a:graphic>
          <a:graphicData uri="http://schemas.openxmlformats.org/drawingml/2006/table">
            <a:tbl>
              <a:tblPr/>
              <a:tblGrid>
                <a:gridCol w="3982090">
                  <a:extLst>
                    <a:ext uri="{9D8B030D-6E8A-4147-A177-3AD203B41FA5}">
                      <a16:colId xmlns:a16="http://schemas.microsoft.com/office/drawing/2014/main" val="20000"/>
                    </a:ext>
                  </a:extLst>
                </a:gridCol>
                <a:gridCol w="2042960">
                  <a:extLst>
                    <a:ext uri="{9D8B030D-6E8A-4147-A177-3AD203B41FA5}">
                      <a16:colId xmlns:a16="http://schemas.microsoft.com/office/drawing/2014/main" val="20001"/>
                    </a:ext>
                  </a:extLst>
                </a:gridCol>
              </a:tblGrid>
              <a:tr h="31386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cs typeface="Times New Roman" pitchFamily="18" charset="0"/>
                        </a:rPr>
                        <a:t>Number of Jobs</a:t>
                      </a:r>
                      <a:endParaRPr kumimoji="0" lang="en-US" sz="1600" b="1" i="0" u="none" strike="noStrike" cap="none" normalizeH="0" baseline="0" dirty="0">
                        <a:ln>
                          <a:noFill/>
                        </a:ln>
                        <a:solidFill>
                          <a:srgbClr val="0066B3"/>
                        </a:solidFill>
                        <a:effectLst/>
                        <a:latin typeface="Arial" charset="0"/>
                      </a:endParaRPr>
                    </a:p>
                  </a:txBody>
                  <a:tcPr marL="0"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Establishments Creating Jobs</a:t>
                      </a:r>
                      <a:endParaRPr kumimoji="0" lang="en-US" sz="1600" b="1" i="0" u="none" strike="noStrike" cap="none" normalizeH="0" baseline="0" dirty="0">
                        <a:ln>
                          <a:noFill/>
                        </a:ln>
                        <a:solidFill>
                          <a:schemeClr val="tx1"/>
                        </a:solidFill>
                        <a:effectLst/>
                        <a:latin typeface="Arial" charset="0"/>
                      </a:endParaRPr>
                    </a:p>
                  </a:txBody>
                  <a:tcPr marL="182880" marR="0" anchor="b" horzOverflow="overflow">
                    <a:lnL cap="flat">
                      <a:noFill/>
                    </a:lnL>
                    <a:lnR>
                      <a:noFill/>
                    </a:lnR>
                    <a:lnT w="38100" cap="flat" cmpd="sng" algn="ctr">
                      <a:solidFill>
                        <a:srgbClr val="95B6DF"/>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L="0" marR="0" anchor="b" horzOverflow="overflow">
                    <a:lnL>
                      <a:noFill/>
                    </a:lnL>
                    <a:lnR cap="flat">
                      <a:noFill/>
                    </a:lnR>
                    <a:lnT w="38100" cap="flat" cmpd="sng" algn="ctr">
                      <a:solidFill>
                        <a:srgbClr val="95B6DF"/>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Existing establishments</a:t>
                      </a:r>
                      <a:endParaRPr kumimoji="0" lang="en-US" sz="1600" b="0" i="0" u="none" strike="noStrike" cap="none" normalizeH="0" baseline="0" dirty="0">
                        <a:ln>
                          <a:noFill/>
                        </a:ln>
                        <a:solidFill>
                          <a:schemeClr val="tx1"/>
                        </a:solidFill>
                        <a:effectLst/>
                        <a:latin typeface="Arial" charset="0"/>
                      </a:endParaRPr>
                    </a:p>
                  </a:txBody>
                  <a:tcPr marL="182880" marR="0" anchor="b" horzOverflow="overflow">
                    <a:lnL cap="flat">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5,752,000</a:t>
                      </a:r>
                    </a:p>
                  </a:txBody>
                  <a:tcPr marL="0" marR="0" anchor="b" horzOverflow="overflow">
                    <a:lnL>
                      <a:noFill/>
                    </a:lnL>
                    <a:lnR cap="flat">
                      <a:noFill/>
                    </a:lnR>
                    <a:lnT w="28575"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New establishments</a:t>
                      </a:r>
                      <a:endParaRPr kumimoji="0" lang="en-US" sz="1600" b="0" i="0" u="none" strike="noStrike" cap="none" normalizeH="0" baseline="0" dirty="0">
                        <a:ln>
                          <a:noFill/>
                        </a:ln>
                        <a:solidFill>
                          <a:schemeClr val="tx1"/>
                        </a:solidFill>
                        <a:effectLst/>
                        <a:latin typeface="Arial" charset="0"/>
                      </a:endParaRPr>
                    </a:p>
                  </a:txBody>
                  <a:tcPr marL="182880" marR="0" anchor="b" horzOverflow="overflow">
                    <a:lnL cap="flat">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1,299,000</a:t>
                      </a:r>
                    </a:p>
                  </a:txBody>
                  <a:tcPr marL="0" marR="0" anchor="b" horzOverflow="overflow">
                    <a:lnL>
                      <a:noFill/>
                    </a:lnL>
                    <a:lnR cap="flat">
                      <a:noFill/>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1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Establishments Eliminating Jobs</a:t>
                      </a:r>
                      <a:endParaRPr kumimoji="0" lang="en-US" sz="1600" b="1" i="0" u="none" strike="noStrike" cap="none" normalizeH="0" baseline="0" dirty="0">
                        <a:ln>
                          <a:noFill/>
                        </a:ln>
                        <a:solidFill>
                          <a:schemeClr val="tx1"/>
                        </a:solidFill>
                        <a:effectLst/>
                        <a:latin typeface="Arial" charset="0"/>
                      </a:endParaRPr>
                    </a:p>
                  </a:txBody>
                  <a:tcPr marL="182880" marR="0" anchor="b" horzOverflow="overflow">
                    <a:lnL cap="flat">
                      <a:noFill/>
                    </a:lnL>
                    <a:lnR cap="flat">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Existing establishments</a:t>
                      </a:r>
                    </a:p>
                  </a:txBody>
                  <a:tcPr marL="182880" marR="0" anchor="b" horzOverflow="overflow">
                    <a:lnL cap="flat">
                      <a:noFill/>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5,180,000</a:t>
                      </a:r>
                    </a:p>
                  </a:txBody>
                  <a:tcPr marL="0" marR="0" anchor="b" horzOverflow="overflow">
                    <a:lnL>
                      <a:noFill/>
                    </a:lnL>
                    <a:lnR cap="flat">
                      <a:noFill/>
                    </a:lnR>
                    <a:lnT w="28575"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Closing establishments</a:t>
                      </a:r>
                    </a:p>
                  </a:txBody>
                  <a:tcPr marL="182880" marR="0" anchor="b"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1,203,000</a:t>
                      </a:r>
                    </a:p>
                  </a:txBody>
                  <a:tcPr marL="182880" marR="182880" anchor="b"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1883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Unemployment</a:t>
            </a:r>
          </a:p>
        </p:txBody>
      </p:sp>
      <p:sp>
        <p:nvSpPr>
          <p:cNvPr id="3" name="Content Placeholder 2"/>
          <p:cNvSpPr>
            <a:spLocks noGrp="1"/>
          </p:cNvSpPr>
          <p:nvPr>
            <p:ph sz="quarter" idx="10"/>
          </p:nvPr>
        </p:nvSpPr>
        <p:spPr/>
        <p:txBody>
          <a:bodyPr/>
          <a:lstStyle/>
          <a:p>
            <a:r>
              <a:rPr lang="en-US" dirty="0"/>
              <a:t>9.2</a:t>
            </a:r>
          </a:p>
        </p:txBody>
      </p:sp>
      <p:sp>
        <p:nvSpPr>
          <p:cNvPr id="4" name="Text Placeholder 3"/>
          <p:cNvSpPr>
            <a:spLocks noGrp="1"/>
          </p:cNvSpPr>
          <p:nvPr>
            <p:ph type="body" sz="quarter" idx="11"/>
          </p:nvPr>
        </p:nvSpPr>
        <p:spPr/>
        <p:txBody>
          <a:bodyPr/>
          <a:lstStyle/>
          <a:p>
            <a:r>
              <a:rPr lang="en-US" dirty="0"/>
              <a:t>Identify the three types of unemployment.</a:t>
            </a:r>
          </a:p>
        </p:txBody>
      </p:sp>
    </p:spTree>
    <p:extLst>
      <p:ext uri="{BB962C8B-B14F-4D97-AF65-F5344CB8AC3E}">
        <p14:creationId xmlns:p14="http://schemas.microsoft.com/office/powerpoint/2010/main" val="3363152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 annual unemployment rate over time</a:t>
            </a:r>
          </a:p>
        </p:txBody>
      </p:sp>
      <p:sp>
        <p:nvSpPr>
          <p:cNvPr id="2" name="Text Placeholder 1"/>
          <p:cNvSpPr>
            <a:spLocks noGrp="1"/>
          </p:cNvSpPr>
          <p:nvPr>
            <p:ph type="body" sz="quarter" idx="11"/>
          </p:nvPr>
        </p:nvSpPr>
        <p:spPr>
          <a:xfrm>
            <a:off x="152400" y="4572000"/>
            <a:ext cx="6781800" cy="1905000"/>
          </a:xfrm>
        </p:spPr>
        <p:txBody>
          <a:bodyPr/>
          <a:lstStyle/>
          <a:p>
            <a:pPr>
              <a:spcAft>
                <a:spcPts val="1200"/>
              </a:spcAft>
            </a:pPr>
            <a:r>
              <a:rPr lang="en-US" dirty="0"/>
              <a:t>Unemployment rates rise when the economy is faltering, and fall when the economy is doing well. But they never fall to zero.</a:t>
            </a:r>
          </a:p>
          <a:p>
            <a:pPr marL="342900" indent="-342900">
              <a:spcAft>
                <a:spcPts val="1200"/>
              </a:spcAft>
              <a:buFont typeface="Arial" panose="020B0604020202020204" pitchFamily="34" charset="0"/>
              <a:buChar char="•"/>
            </a:pPr>
            <a:r>
              <a:rPr lang="en-US" dirty="0"/>
              <a:t>To understand why, we will examine the </a:t>
            </a:r>
            <a:r>
              <a:rPr lang="en-US" i="1" dirty="0"/>
              <a:t>types </a:t>
            </a:r>
            <a:r>
              <a:rPr lang="en-US" dirty="0"/>
              <a:t>of unemployment.</a:t>
            </a:r>
          </a:p>
        </p:txBody>
      </p:sp>
      <p:sp>
        <p:nvSpPr>
          <p:cNvPr id="3" name="Text Placeholder 2"/>
          <p:cNvSpPr>
            <a:spLocks noGrp="1"/>
          </p:cNvSpPr>
          <p:nvPr>
            <p:ph type="body" sz="quarter" idx="12"/>
          </p:nvPr>
        </p:nvSpPr>
        <p:spPr>
          <a:xfrm>
            <a:off x="6858000" y="5029200"/>
            <a:ext cx="2209800" cy="762000"/>
          </a:xfrm>
        </p:spPr>
        <p:txBody>
          <a:bodyPr/>
          <a:lstStyle/>
          <a:p>
            <a:r>
              <a:rPr lang="en-US" dirty="0"/>
              <a:t>The annual unemployment rate in the United States, 1950-2012</a:t>
            </a:r>
          </a:p>
        </p:txBody>
      </p:sp>
      <p:sp>
        <p:nvSpPr>
          <p:cNvPr id="4" name="Text Placeholder 3"/>
          <p:cNvSpPr>
            <a:spLocks noGrp="1"/>
          </p:cNvSpPr>
          <p:nvPr>
            <p:ph type="body" sz="quarter" idx="13"/>
          </p:nvPr>
        </p:nvSpPr>
        <p:spPr>
          <a:xfrm>
            <a:off x="6896100" y="4648200"/>
            <a:ext cx="1352550" cy="381000"/>
          </a:xfrm>
        </p:spPr>
        <p:txBody>
          <a:bodyPr/>
          <a:lstStyle/>
          <a:p>
            <a:r>
              <a:rPr lang="en-US" dirty="0"/>
              <a:t>Figure 9.6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45" y="762000"/>
            <a:ext cx="7954155" cy="38130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45" y="762000"/>
            <a:ext cx="7954155" cy="38130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45" y="762000"/>
            <a:ext cx="7954155" cy="381305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45" y="762000"/>
            <a:ext cx="7954155" cy="381305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045" y="762000"/>
            <a:ext cx="7954155" cy="3813050"/>
          </a:xfrm>
          <a:prstGeom prst="rect">
            <a:avLst/>
          </a:prstGeom>
        </p:spPr>
      </p:pic>
    </p:spTree>
    <p:extLst>
      <p:ext uri="{BB962C8B-B14F-4D97-AF65-F5344CB8AC3E}">
        <p14:creationId xmlns:p14="http://schemas.microsoft.com/office/powerpoint/2010/main" val="326011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750"/>
                                        <p:tgtEl>
                                          <p:spTgt spid="9"/>
                                        </p:tgtEl>
                                      </p:cBhvr>
                                    </p:animEffect>
                                  </p:childTnLst>
                                </p:cTn>
                              </p:par>
                            </p:childTnLst>
                          </p:cTn>
                        </p:par>
                        <p:par>
                          <p:cTn id="25" fill="hold">
                            <p:stCondLst>
                              <p:cond delay="2250"/>
                            </p:stCondLst>
                            <p:childTnLst>
                              <p:par>
                                <p:cTn id="26" presetID="22" presetClass="entr" presetSubtype="8"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left)">
                                      <p:cBhvr>
                                        <p:cTn id="2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types of unemployment</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The three types of unemployment are:</a:t>
            </a:r>
          </a:p>
          <a:p>
            <a:pPr marL="342900" indent="-342900">
              <a:spcBef>
                <a:spcPts val="0"/>
              </a:spcBef>
              <a:spcAft>
                <a:spcPts val="1200"/>
              </a:spcAft>
              <a:buFont typeface="Arial" panose="020B0604020202020204" pitchFamily="34" charset="0"/>
              <a:buChar char="•"/>
            </a:pPr>
            <a:r>
              <a:rPr lang="en-US" dirty="0"/>
              <a:t>Frictional unemployment</a:t>
            </a:r>
          </a:p>
          <a:p>
            <a:pPr marL="342900" indent="-342900">
              <a:spcBef>
                <a:spcPts val="0"/>
              </a:spcBef>
              <a:spcAft>
                <a:spcPts val="1200"/>
              </a:spcAft>
              <a:buFont typeface="Arial" panose="020B0604020202020204" pitchFamily="34" charset="0"/>
              <a:buChar char="•"/>
            </a:pPr>
            <a:r>
              <a:rPr lang="en-US" dirty="0"/>
              <a:t>Structural unemployment</a:t>
            </a:r>
          </a:p>
          <a:p>
            <a:pPr marL="342900" indent="-342900">
              <a:spcBef>
                <a:spcPts val="0"/>
              </a:spcBef>
              <a:spcAft>
                <a:spcPts val="1200"/>
              </a:spcAft>
              <a:buFont typeface="Arial" panose="020B0604020202020204" pitchFamily="34" charset="0"/>
              <a:buChar char="•"/>
            </a:pPr>
            <a:r>
              <a:rPr lang="en-US" dirty="0"/>
              <a:t>Cyclical unemployment</a:t>
            </a:r>
          </a:p>
          <a:p>
            <a:endParaRPr lang="en-US" dirty="0"/>
          </a:p>
          <a:p>
            <a:r>
              <a:rPr lang="en-US" dirty="0"/>
              <a:t>We will examine each in turn over the coming slides.</a:t>
            </a:r>
          </a:p>
        </p:txBody>
      </p:sp>
    </p:spTree>
    <p:extLst>
      <p:ext uri="{BB962C8B-B14F-4D97-AF65-F5344CB8AC3E}">
        <p14:creationId xmlns:p14="http://schemas.microsoft.com/office/powerpoint/2010/main" val="355593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Frictional unemployment</a:t>
            </a:r>
          </a:p>
        </p:txBody>
      </p:sp>
      <p:sp>
        <p:nvSpPr>
          <p:cNvPr id="3" name="Text Placeholder 2"/>
          <p:cNvSpPr>
            <a:spLocks noGrp="1"/>
          </p:cNvSpPr>
          <p:nvPr>
            <p:ph type="body" sz="quarter" idx="11"/>
          </p:nvPr>
        </p:nvSpPr>
        <p:spPr/>
        <p:txBody>
          <a:bodyPr/>
          <a:lstStyle/>
          <a:p>
            <a:pPr>
              <a:spcBef>
                <a:spcPts val="0"/>
              </a:spcBef>
              <a:spcAft>
                <a:spcPts val="1200"/>
              </a:spcAft>
            </a:pPr>
            <a:r>
              <a:rPr lang="en-US" b="1" dirty="0"/>
              <a:t>Frictional unemployment</a:t>
            </a:r>
            <a:r>
              <a:rPr lang="en-US" dirty="0"/>
              <a:t>: Short-term unemployment that arises from the process of matching workers with jobs.</a:t>
            </a:r>
          </a:p>
          <a:p>
            <a:pPr>
              <a:spcBef>
                <a:spcPts val="0"/>
              </a:spcBef>
              <a:spcAft>
                <a:spcPts val="1200"/>
              </a:spcAft>
            </a:pPr>
            <a:r>
              <a:rPr lang="en-US" dirty="0"/>
              <a:t>Frictional unemployment occurs mostly because of </a:t>
            </a:r>
            <a:r>
              <a:rPr lang="en-US" i="1" dirty="0"/>
              <a:t>job search</a:t>
            </a:r>
            <a:r>
              <a:rPr lang="en-US" dirty="0"/>
              <a:t>: entering or re-entering the labor force, or being </a:t>
            </a:r>
            <a:r>
              <a:rPr lang="en-US" i="1" dirty="0"/>
              <a:t>between jobs</a:t>
            </a:r>
            <a:r>
              <a:rPr lang="en-US" dirty="0"/>
              <a:t>.</a:t>
            </a:r>
          </a:p>
          <a:p>
            <a:pPr>
              <a:spcBef>
                <a:spcPts val="0"/>
              </a:spcBef>
              <a:spcAft>
                <a:spcPts val="1200"/>
              </a:spcAft>
            </a:pPr>
            <a:endParaRPr lang="en-US" dirty="0"/>
          </a:p>
          <a:p>
            <a:pPr>
              <a:spcBef>
                <a:spcPts val="0"/>
              </a:spcBef>
              <a:spcAft>
                <a:spcPts val="1200"/>
              </a:spcAft>
            </a:pPr>
            <a:r>
              <a:rPr lang="en-US" dirty="0"/>
              <a:t>It also occurs because of </a:t>
            </a:r>
            <a:r>
              <a:rPr lang="en-US" i="1" dirty="0"/>
              <a:t>seasonal unemployment</a:t>
            </a:r>
            <a:r>
              <a:rPr lang="en-US" dirty="0"/>
              <a:t>: some jobs fluctuate in availability due to seasonal demand, like ski-instructor or farm-work.</a:t>
            </a:r>
          </a:p>
          <a:p>
            <a:pPr marL="342900" indent="-342900">
              <a:spcBef>
                <a:spcPts val="0"/>
              </a:spcBef>
              <a:spcAft>
                <a:spcPts val="1200"/>
              </a:spcAft>
              <a:buFont typeface="Arial" panose="020B0604020202020204" pitchFamily="34" charset="0"/>
              <a:buChar char="•"/>
            </a:pPr>
            <a:r>
              <a:rPr lang="en-US" dirty="0"/>
              <a:t>To control for this, the BLS releases raw and </a:t>
            </a:r>
            <a:r>
              <a:rPr lang="en-US" i="1" dirty="0"/>
              <a:t>seasonally-adjusted</a:t>
            </a:r>
            <a:r>
              <a:rPr lang="en-US" dirty="0"/>
              <a:t> employment figures.</a:t>
            </a:r>
          </a:p>
          <a:p>
            <a:pPr marL="342900" indent="-342900">
              <a:spcBef>
                <a:spcPts val="0"/>
              </a:spcBef>
              <a:spcAft>
                <a:spcPts val="1200"/>
              </a:spcAft>
              <a:buFont typeface="Arial" panose="020B0604020202020204" pitchFamily="34" charset="0"/>
              <a:buChar char="•"/>
            </a:pPr>
            <a:endParaRPr lang="en-US" dirty="0"/>
          </a:p>
          <a:p>
            <a:pPr>
              <a:spcBef>
                <a:spcPts val="0"/>
              </a:spcBef>
              <a:spcAft>
                <a:spcPts val="1200"/>
              </a:spcAft>
            </a:pPr>
            <a:r>
              <a:rPr lang="en-US" dirty="0"/>
              <a:t>Some frictional unemployment actually </a:t>
            </a:r>
            <a:r>
              <a:rPr lang="en-US" i="1" dirty="0"/>
              <a:t>increases</a:t>
            </a:r>
            <a:r>
              <a:rPr lang="en-US" dirty="0"/>
              <a:t> economic efficiency by allowing for better job matches.</a:t>
            </a:r>
          </a:p>
          <a:p>
            <a:endParaRPr lang="en-US" dirty="0"/>
          </a:p>
        </p:txBody>
      </p:sp>
    </p:spTree>
    <p:extLst>
      <p:ext uri="{BB962C8B-B14F-4D97-AF65-F5344CB8AC3E}">
        <p14:creationId xmlns:p14="http://schemas.microsoft.com/office/powerpoint/2010/main" val="19771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unemployment</a:t>
            </a:r>
          </a:p>
        </p:txBody>
      </p:sp>
      <p:sp>
        <p:nvSpPr>
          <p:cNvPr id="3" name="Text Placeholder 2"/>
          <p:cNvSpPr>
            <a:spLocks noGrp="1"/>
          </p:cNvSpPr>
          <p:nvPr>
            <p:ph type="body" sz="quarter" idx="11"/>
          </p:nvPr>
        </p:nvSpPr>
        <p:spPr/>
        <p:txBody>
          <a:bodyPr/>
          <a:lstStyle/>
          <a:p>
            <a:pPr>
              <a:spcBef>
                <a:spcPts val="0"/>
              </a:spcBef>
              <a:spcAft>
                <a:spcPts val="1200"/>
              </a:spcAft>
            </a:pPr>
            <a:r>
              <a:rPr lang="en-US" b="1" dirty="0"/>
              <a:t>Structural unemployment</a:t>
            </a:r>
            <a:r>
              <a:rPr lang="en-US" dirty="0"/>
              <a:t>: Unemployment that arises from a persistent mismatch between the skills and attributes of workers and the requirements of jobs.</a:t>
            </a:r>
          </a:p>
          <a:p>
            <a:pPr>
              <a:spcBef>
                <a:spcPts val="0"/>
              </a:spcBef>
              <a:spcAft>
                <a:spcPts val="1200"/>
              </a:spcAft>
            </a:pPr>
            <a:endParaRPr lang="en-US" dirty="0"/>
          </a:p>
          <a:p>
            <a:pPr>
              <a:spcBef>
                <a:spcPts val="0"/>
              </a:spcBef>
              <a:spcAft>
                <a:spcPts val="1200"/>
              </a:spcAft>
            </a:pPr>
            <a:r>
              <a:rPr lang="en-US" dirty="0"/>
              <a:t>Structural unemployment is associated with longer unemployment spells.</a:t>
            </a:r>
          </a:p>
          <a:p>
            <a:pPr>
              <a:spcBef>
                <a:spcPts val="0"/>
              </a:spcBef>
              <a:spcAft>
                <a:spcPts val="1200"/>
              </a:spcAft>
            </a:pPr>
            <a:endParaRPr lang="en-US" dirty="0"/>
          </a:p>
          <a:p>
            <a:pPr>
              <a:spcBef>
                <a:spcPts val="0"/>
              </a:spcBef>
              <a:spcAft>
                <a:spcPts val="1200"/>
              </a:spcAft>
            </a:pPr>
            <a:r>
              <a:rPr lang="en-US" dirty="0"/>
              <a:t>Workers who are structurally unemployed may require retraining in order to obtain “modern” jobs.</a:t>
            </a:r>
          </a:p>
        </p:txBody>
      </p:sp>
    </p:spTree>
    <p:extLst>
      <p:ext uri="{BB962C8B-B14F-4D97-AF65-F5344CB8AC3E}">
        <p14:creationId xmlns:p14="http://schemas.microsoft.com/office/powerpoint/2010/main" val="414367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Cyclical unemployment</a:t>
            </a:r>
          </a:p>
        </p:txBody>
      </p:sp>
      <p:sp>
        <p:nvSpPr>
          <p:cNvPr id="3" name="Text Placeholder 2"/>
          <p:cNvSpPr>
            <a:spLocks noGrp="1"/>
          </p:cNvSpPr>
          <p:nvPr>
            <p:ph type="body" sz="quarter" idx="11"/>
          </p:nvPr>
        </p:nvSpPr>
        <p:spPr/>
        <p:txBody>
          <a:bodyPr/>
          <a:lstStyle/>
          <a:p>
            <a:pPr>
              <a:spcBef>
                <a:spcPts val="0"/>
              </a:spcBef>
              <a:spcAft>
                <a:spcPts val="1200"/>
              </a:spcAft>
            </a:pPr>
            <a:r>
              <a:rPr lang="en-US" b="1" dirty="0"/>
              <a:t>Cyclical unemployment</a:t>
            </a:r>
            <a:r>
              <a:rPr lang="en-US" dirty="0"/>
              <a:t>: Unemployment causes by a business cycle recession.</a:t>
            </a:r>
          </a:p>
          <a:p>
            <a:pPr>
              <a:spcBef>
                <a:spcPts val="0"/>
              </a:spcBef>
              <a:spcAft>
                <a:spcPts val="1200"/>
              </a:spcAft>
            </a:pPr>
            <a:r>
              <a:rPr lang="en-US" dirty="0"/>
              <a:t>In normal recoveries after a recession, unemployment due to cyclical factors will fall.</a:t>
            </a:r>
          </a:p>
          <a:p>
            <a:pPr>
              <a:spcBef>
                <a:spcPts val="0"/>
              </a:spcBef>
              <a:spcAft>
                <a:spcPts val="1200"/>
              </a:spcAft>
            </a:pPr>
            <a:endParaRPr lang="en-US" dirty="0"/>
          </a:p>
          <a:p>
            <a:pPr>
              <a:spcBef>
                <a:spcPts val="0"/>
              </a:spcBef>
              <a:spcAft>
                <a:spcPts val="1200"/>
              </a:spcAft>
            </a:pPr>
            <a:r>
              <a:rPr lang="en-US" dirty="0"/>
              <a:t>When all unemployment is due to frictional and structural factors, we say that the economy is at </a:t>
            </a:r>
            <a:r>
              <a:rPr lang="en-US" i="1" dirty="0"/>
              <a:t>full employment</a:t>
            </a:r>
            <a:r>
              <a:rPr lang="en-US" dirty="0"/>
              <a:t>. This means there will always be </a:t>
            </a:r>
            <a:r>
              <a:rPr lang="en-US" i="1" dirty="0"/>
              <a:t>some </a:t>
            </a:r>
            <a:r>
              <a:rPr lang="en-US" dirty="0"/>
              <a:t>unemployment in the economy.</a:t>
            </a:r>
          </a:p>
          <a:p>
            <a:pPr marL="342900" indent="-342900">
              <a:spcBef>
                <a:spcPts val="0"/>
              </a:spcBef>
              <a:spcAft>
                <a:spcPts val="1200"/>
              </a:spcAft>
              <a:buFont typeface="Arial" panose="020B0604020202020204" pitchFamily="34" charset="0"/>
              <a:buChar char="•"/>
            </a:pPr>
            <a:r>
              <a:rPr lang="en-US" dirty="0"/>
              <a:t>Economists call this the </a:t>
            </a:r>
            <a:r>
              <a:rPr lang="en-US" b="1" i="1" dirty="0"/>
              <a:t>natural rate of unemployment</a:t>
            </a:r>
            <a:r>
              <a:rPr lang="en-US" dirty="0"/>
              <a:t>: The normal rate of unemployment, consisting of frictional unemployment and structural unemployment.</a:t>
            </a:r>
          </a:p>
          <a:p>
            <a:pPr marL="342900" indent="-342900">
              <a:spcBef>
                <a:spcPts val="0"/>
              </a:spcBef>
              <a:spcAft>
                <a:spcPts val="1200"/>
              </a:spcAft>
              <a:buFont typeface="Arial" panose="020B0604020202020204" pitchFamily="34" charset="0"/>
              <a:buChar char="•"/>
            </a:pPr>
            <a:r>
              <a:rPr lang="en-US" dirty="0"/>
              <a:t>The general consensus of economists is that the U.S. natural rate of unemployment is somewhere between 5 and 6 percent.</a:t>
            </a:r>
          </a:p>
        </p:txBody>
      </p:sp>
    </p:spTree>
    <p:extLst>
      <p:ext uri="{BB962C8B-B14F-4D97-AF65-F5344CB8AC3E}">
        <p14:creationId xmlns:p14="http://schemas.microsoft.com/office/powerpoint/2010/main" val="148957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200" dirty="0"/>
              <a:t>How should we categorize unemployment at Caterpillar?</a:t>
            </a:r>
          </a:p>
        </p:txBody>
      </p:sp>
      <p:sp>
        <p:nvSpPr>
          <p:cNvPr id="2" name="Text Placeholder 1"/>
          <p:cNvSpPr>
            <a:spLocks noGrp="1"/>
          </p:cNvSpPr>
          <p:nvPr>
            <p:ph type="body" sz="quarter" idx="11"/>
          </p:nvPr>
        </p:nvSpPr>
        <p:spPr>
          <a:xfrm>
            <a:off x="152400" y="838200"/>
            <a:ext cx="3888278" cy="3657600"/>
          </a:xfrm>
        </p:spPr>
        <p:txBody>
          <a:bodyPr/>
          <a:lstStyle/>
          <a:p>
            <a:r>
              <a:rPr lang="en-US" dirty="0"/>
              <a:t>In 2013, Caterpillar announced layoffs at its South Milwaukee plant. </a:t>
            </a:r>
          </a:p>
          <a:p>
            <a:pPr marL="342900" indent="-342900">
              <a:buFont typeface="Arial" panose="020B0604020202020204" pitchFamily="34" charset="0"/>
              <a:buChar char="•"/>
            </a:pPr>
            <a:r>
              <a:rPr lang="en-US" dirty="0"/>
              <a:t>Did this increase frictional, structural, or cyclical unemployment?</a:t>
            </a:r>
          </a:p>
          <a:p>
            <a:r>
              <a:rPr lang="en-US" dirty="0"/>
              <a:t>This is generally a hard question to answer; we need to look closely at this specific plant:</a:t>
            </a:r>
          </a:p>
        </p:txBody>
      </p:sp>
      <p:sp>
        <p:nvSpPr>
          <p:cNvPr id="5" name="Text Placeholder 1"/>
          <p:cNvSpPr txBox="1">
            <a:spLocks/>
          </p:cNvSpPr>
          <p:nvPr/>
        </p:nvSpPr>
        <p:spPr>
          <a:xfrm>
            <a:off x="152400" y="4419600"/>
            <a:ext cx="8585200" cy="1828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marL="342900" indent="-342900">
              <a:buFont typeface="Arial" panose="020B0604020202020204" pitchFamily="34" charset="0"/>
              <a:buChar char="•"/>
            </a:pPr>
            <a:r>
              <a:rPr lang="en-US" kern="0" dirty="0"/>
              <a:t>The South Milwaukee plant manufactured mining equipment.</a:t>
            </a:r>
          </a:p>
          <a:p>
            <a:pPr marL="342900" indent="-342900">
              <a:buFont typeface="Arial" panose="020B0604020202020204" pitchFamily="34" charset="0"/>
              <a:buChar char="•"/>
            </a:pPr>
            <a:r>
              <a:rPr lang="en-US" kern="0" dirty="0"/>
              <a:t>Prices for mining products were in decline, decreasing demand for Caterpillar’s mining machinery. But sales of other equipment remained strong.</a:t>
            </a:r>
          </a:p>
          <a:p>
            <a:pPr marL="342900" indent="-342900">
              <a:buFont typeface="Arial" panose="020B0604020202020204" pitchFamily="34" charset="0"/>
              <a:buChar char="•"/>
            </a:pPr>
            <a:r>
              <a:rPr lang="en-US" kern="0" dirty="0"/>
              <a:t>The laid-off workers were likely specialists at making mining equipment; so they are probably structurally unemployed.</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838199"/>
            <a:ext cx="5080000" cy="338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18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left)">
                                      <p:cBhvr>
                                        <p:cTn id="24" dur="500"/>
                                        <p:tgtEl>
                                          <p:spTgt spid="5">
                                            <p:txEl>
                                              <p:pRg st="1" end="1"/>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Explaining Unemployment</a:t>
            </a:r>
          </a:p>
        </p:txBody>
      </p:sp>
      <p:sp>
        <p:nvSpPr>
          <p:cNvPr id="3" name="Content Placeholder 2"/>
          <p:cNvSpPr>
            <a:spLocks noGrp="1"/>
          </p:cNvSpPr>
          <p:nvPr>
            <p:ph sz="quarter" idx="10"/>
          </p:nvPr>
        </p:nvSpPr>
        <p:spPr/>
        <p:txBody>
          <a:bodyPr/>
          <a:lstStyle/>
          <a:p>
            <a:r>
              <a:rPr lang="en-US" dirty="0"/>
              <a:t>9.3</a:t>
            </a:r>
          </a:p>
        </p:txBody>
      </p:sp>
      <p:sp>
        <p:nvSpPr>
          <p:cNvPr id="4" name="Text Placeholder 3"/>
          <p:cNvSpPr>
            <a:spLocks noGrp="1"/>
          </p:cNvSpPr>
          <p:nvPr>
            <p:ph type="body" sz="quarter" idx="11"/>
          </p:nvPr>
        </p:nvSpPr>
        <p:spPr/>
        <p:txBody>
          <a:bodyPr/>
          <a:lstStyle/>
          <a:p>
            <a:r>
              <a:rPr lang="en-US" dirty="0"/>
              <a:t>Explain what factors determine the unemployment rate.</a:t>
            </a:r>
          </a:p>
        </p:txBody>
      </p:sp>
    </p:spTree>
    <p:extLst>
      <p:ext uri="{BB962C8B-B14F-4D97-AF65-F5344CB8AC3E}">
        <p14:creationId xmlns:p14="http://schemas.microsoft.com/office/powerpoint/2010/main" val="3231030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policies and the unemployment rate</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Governments often attempt to directly influence unemployment.</a:t>
            </a:r>
          </a:p>
          <a:p>
            <a:pPr>
              <a:spcBef>
                <a:spcPts val="0"/>
              </a:spcBef>
              <a:spcAft>
                <a:spcPts val="1200"/>
              </a:spcAft>
            </a:pPr>
            <a:r>
              <a:rPr lang="en-US" i="1" dirty="0"/>
              <a:t>Example: The federal government’s </a:t>
            </a:r>
            <a:r>
              <a:rPr lang="en-US" dirty="0"/>
              <a:t>Trade Adjustment Assistance</a:t>
            </a:r>
            <a:r>
              <a:rPr lang="en-US" i="1" dirty="0"/>
              <a:t> program offers training to workers whose firms laid them off as a result of competition from foreign firms. This would reduce structural unemployment.</a:t>
            </a:r>
            <a:endParaRPr lang="en-US" dirty="0"/>
          </a:p>
          <a:p>
            <a:pPr>
              <a:spcBef>
                <a:spcPts val="0"/>
              </a:spcBef>
              <a:spcAft>
                <a:spcPts val="1200"/>
              </a:spcAft>
            </a:pPr>
            <a:r>
              <a:rPr lang="en-US" dirty="0"/>
              <a:t>Other policies try to reduce frictional unemployment, for example by subsidizing new hires.</a:t>
            </a:r>
          </a:p>
          <a:p>
            <a:pPr>
              <a:spcBef>
                <a:spcPts val="0"/>
              </a:spcBef>
              <a:spcAft>
                <a:spcPts val="1200"/>
              </a:spcAft>
            </a:pPr>
            <a:endParaRPr lang="en-US" dirty="0"/>
          </a:p>
          <a:p>
            <a:pPr>
              <a:spcBef>
                <a:spcPts val="0"/>
              </a:spcBef>
              <a:spcAft>
                <a:spcPts val="1200"/>
              </a:spcAft>
            </a:pPr>
            <a:r>
              <a:rPr lang="en-US" dirty="0"/>
              <a:t>However some other government policies probably </a:t>
            </a:r>
            <a:r>
              <a:rPr lang="en-US" i="1" dirty="0"/>
              <a:t>increase</a:t>
            </a:r>
            <a:r>
              <a:rPr lang="en-US" dirty="0"/>
              <a:t> unemployment, like</a:t>
            </a:r>
          </a:p>
          <a:p>
            <a:pPr marL="342900" indent="-342900">
              <a:spcBef>
                <a:spcPts val="0"/>
              </a:spcBef>
              <a:spcAft>
                <a:spcPts val="1200"/>
              </a:spcAft>
              <a:buFont typeface="Arial" pitchFamily="34" charset="0"/>
              <a:buChar char="•"/>
            </a:pPr>
            <a:r>
              <a:rPr lang="en-US" dirty="0"/>
              <a:t>Unemployment insurance, and</a:t>
            </a:r>
          </a:p>
          <a:p>
            <a:pPr marL="342900" indent="-342900">
              <a:spcBef>
                <a:spcPts val="0"/>
              </a:spcBef>
              <a:spcAft>
                <a:spcPts val="1200"/>
              </a:spcAft>
              <a:buFont typeface="Arial" pitchFamily="34" charset="0"/>
              <a:buChar char="•"/>
            </a:pPr>
            <a:r>
              <a:rPr lang="en-US" dirty="0"/>
              <a:t>Minimum wage laws</a:t>
            </a:r>
          </a:p>
          <a:p>
            <a:pPr>
              <a:spcBef>
                <a:spcPts val="0"/>
              </a:spcBef>
              <a:spcAft>
                <a:spcPts val="1200"/>
              </a:spcAft>
            </a:pPr>
            <a:r>
              <a:rPr lang="en-US" dirty="0"/>
              <a:t>We will examine the effects of each of these on unemployment.</a:t>
            </a:r>
          </a:p>
        </p:txBody>
      </p:sp>
    </p:spTree>
    <p:extLst>
      <p:ext uri="{BB962C8B-B14F-4D97-AF65-F5344CB8AC3E}">
        <p14:creationId xmlns:p14="http://schemas.microsoft.com/office/powerpoint/2010/main" val="407955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unemployment and inflation</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Last chapter, we learned about how to measure total output—a critical first step in understanding the economy.</a:t>
            </a:r>
          </a:p>
          <a:p>
            <a:pPr>
              <a:spcBef>
                <a:spcPts val="0"/>
              </a:spcBef>
              <a:spcAft>
                <a:spcPts val="1200"/>
              </a:spcAft>
            </a:pPr>
            <a:r>
              <a:rPr lang="en-US" dirty="0"/>
              <a:t>In this chapter, we continue along these lines, learning about how to measure unemployment and inflation.</a:t>
            </a:r>
          </a:p>
          <a:p>
            <a:pPr>
              <a:spcBef>
                <a:spcPts val="0"/>
              </a:spcBef>
              <a:spcAft>
                <a:spcPts val="1200"/>
              </a:spcAft>
            </a:pPr>
            <a:r>
              <a:rPr lang="en-US" dirty="0"/>
              <a:t>These are very important and commonly-used macroeconomic concepts; we want to solidify what they mean, so that we can talk intelligently about them.</a:t>
            </a:r>
          </a:p>
        </p:txBody>
      </p:sp>
    </p:spTree>
    <p:extLst>
      <p:ext uri="{BB962C8B-B14F-4D97-AF65-F5344CB8AC3E}">
        <p14:creationId xmlns:p14="http://schemas.microsoft.com/office/powerpoint/2010/main" val="374117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insurance</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Suppose you have just lost your job. You want to find another, and have two main options:</a:t>
            </a:r>
          </a:p>
          <a:p>
            <a:pPr marL="342900" indent="-342900">
              <a:spcBef>
                <a:spcPts val="0"/>
              </a:spcBef>
              <a:spcAft>
                <a:spcPts val="1200"/>
              </a:spcAft>
              <a:buFont typeface="Arial" pitchFamily="34" charset="0"/>
              <a:buChar char="•"/>
            </a:pPr>
            <a:r>
              <a:rPr lang="en-US" dirty="0"/>
              <a:t>Take a new low-paying job immediately, or</a:t>
            </a:r>
          </a:p>
          <a:p>
            <a:pPr marL="342900" indent="-342900">
              <a:spcBef>
                <a:spcPts val="0"/>
              </a:spcBef>
              <a:spcAft>
                <a:spcPts val="1200"/>
              </a:spcAft>
              <a:buFont typeface="Arial" pitchFamily="34" charset="0"/>
              <a:buChar char="•"/>
            </a:pPr>
            <a:r>
              <a:rPr lang="en-US" dirty="0"/>
              <a:t>Search for a better job</a:t>
            </a:r>
          </a:p>
          <a:p>
            <a:pPr>
              <a:spcBef>
                <a:spcPts val="0"/>
              </a:spcBef>
              <a:spcAft>
                <a:spcPts val="1200"/>
              </a:spcAft>
            </a:pPr>
            <a:r>
              <a:rPr lang="en-US" dirty="0"/>
              <a:t>If </a:t>
            </a:r>
            <a:r>
              <a:rPr lang="en-US" i="1" dirty="0"/>
              <a:t>unemployment insurance payments</a:t>
            </a:r>
            <a:r>
              <a:rPr lang="en-US" dirty="0"/>
              <a:t> are available to you, you will probably be more likely to choose the second option.</a:t>
            </a:r>
          </a:p>
          <a:p>
            <a:pPr>
              <a:spcBef>
                <a:spcPts val="0"/>
              </a:spcBef>
              <a:spcAft>
                <a:spcPts val="1200"/>
              </a:spcAft>
            </a:pPr>
            <a:endParaRPr lang="en-US" dirty="0"/>
          </a:p>
          <a:p>
            <a:pPr>
              <a:spcBef>
                <a:spcPts val="0"/>
              </a:spcBef>
              <a:spcAft>
                <a:spcPts val="1200"/>
              </a:spcAft>
            </a:pPr>
            <a:r>
              <a:rPr lang="en-US" dirty="0"/>
              <a:t>In the U.S., unemployment insurance payments are typically not very generous, compared with other high-income countries; and there are relatively short time-limits.</a:t>
            </a:r>
          </a:p>
          <a:p>
            <a:pPr marL="342900" indent="-342900">
              <a:spcBef>
                <a:spcPts val="0"/>
              </a:spcBef>
              <a:spcAft>
                <a:spcPts val="1200"/>
              </a:spcAft>
              <a:buFont typeface="Arial" panose="020B0604020202020204" pitchFamily="34" charset="0"/>
              <a:buChar char="•"/>
            </a:pPr>
            <a:r>
              <a:rPr lang="en-US" dirty="0"/>
              <a:t>Many economists believe that the more generous unemployment insurance benefits available in other high-income countries like Germany and France have contributed to higher unemployment rates in those countries.</a:t>
            </a:r>
          </a:p>
          <a:p>
            <a:endParaRPr lang="en-US" dirty="0"/>
          </a:p>
        </p:txBody>
      </p:sp>
    </p:spTree>
    <p:extLst>
      <p:ext uri="{BB962C8B-B14F-4D97-AF65-F5344CB8AC3E}">
        <p14:creationId xmlns:p14="http://schemas.microsoft.com/office/powerpoint/2010/main" val="280131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wage laws</a:t>
            </a:r>
          </a:p>
        </p:txBody>
      </p:sp>
      <p:sp>
        <p:nvSpPr>
          <p:cNvPr id="3" name="Text Placeholder 2"/>
          <p:cNvSpPr>
            <a:spLocks noGrp="1"/>
          </p:cNvSpPr>
          <p:nvPr>
            <p:ph type="body" sz="quarter" idx="11"/>
          </p:nvPr>
        </p:nvSpPr>
        <p:spPr>
          <a:xfrm>
            <a:off x="152400" y="838200"/>
            <a:ext cx="8839200" cy="1143000"/>
          </a:xfrm>
        </p:spPr>
        <p:txBody>
          <a:bodyPr/>
          <a:lstStyle/>
          <a:p>
            <a:pPr>
              <a:spcBef>
                <a:spcPts val="0"/>
              </a:spcBef>
              <a:spcAft>
                <a:spcPts val="1200"/>
              </a:spcAft>
            </a:pPr>
            <a:r>
              <a:rPr lang="en-US" dirty="0"/>
              <a:t>Minimum wage laws are designed to help low-income workers; but raising the wage that firms have to pay will likely result in them hiring fewer workers.</a:t>
            </a:r>
          </a:p>
        </p:txBody>
      </p:sp>
      <p:sp>
        <p:nvSpPr>
          <p:cNvPr id="4" name="Text Placeholder 2"/>
          <p:cNvSpPr txBox="1">
            <a:spLocks/>
          </p:cNvSpPr>
          <p:nvPr/>
        </p:nvSpPr>
        <p:spPr>
          <a:xfrm>
            <a:off x="139700" y="3810000"/>
            <a:ext cx="8839200" cy="25146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pPr>
            <a:r>
              <a:rPr lang="en-US" kern="0" dirty="0"/>
              <a:t>Relatively few full-time adults earn minimum wage. The group most likely to receive minimum wage is teenagers.</a:t>
            </a:r>
          </a:p>
          <a:p>
            <a:pPr>
              <a:spcBef>
                <a:spcPts val="0"/>
              </a:spcBef>
              <a:spcAft>
                <a:spcPts val="1200"/>
              </a:spcAft>
            </a:pPr>
            <a:r>
              <a:rPr lang="en-US" kern="0" dirty="0"/>
              <a:t>How much unemployment does the minimum wage really cause? Economists are uncertain, but believe it to be relatively small.</a:t>
            </a:r>
          </a:p>
          <a:p>
            <a:pPr marL="342900" indent="-342900">
              <a:spcBef>
                <a:spcPts val="0"/>
              </a:spcBef>
              <a:spcAft>
                <a:spcPts val="1200"/>
              </a:spcAft>
              <a:buFont typeface="Arial" panose="020B0604020202020204" pitchFamily="34" charset="0"/>
              <a:buChar char="•"/>
            </a:pPr>
            <a:r>
              <a:rPr lang="en-US" kern="0" dirty="0"/>
              <a:t>Studies suggest a 10% increase in the minimum wage would reduce teenage employment by about 2%.</a:t>
            </a:r>
          </a:p>
        </p:txBody>
      </p:sp>
      <p:graphicFrame>
        <p:nvGraphicFramePr>
          <p:cNvPr id="5" name="Group 105"/>
          <p:cNvGraphicFramePr>
            <a:graphicFrameLocks/>
          </p:cNvGraphicFramePr>
          <p:nvPr>
            <p:extLst>
              <p:ext uri="{D42A27DB-BD31-4B8C-83A1-F6EECF244321}">
                <p14:modId xmlns:p14="http://schemas.microsoft.com/office/powerpoint/2010/main" val="2728426299"/>
              </p:ext>
            </p:extLst>
          </p:nvPr>
        </p:nvGraphicFramePr>
        <p:xfrm>
          <a:off x="1572419" y="2136140"/>
          <a:ext cx="6403180" cy="1341120"/>
        </p:xfrm>
        <a:graphic>
          <a:graphicData uri="http://schemas.openxmlformats.org/drawingml/2006/table">
            <a:tbl>
              <a:tblPr/>
              <a:tblGrid>
                <a:gridCol w="2451616">
                  <a:extLst>
                    <a:ext uri="{9D8B030D-6E8A-4147-A177-3AD203B41FA5}">
                      <a16:colId xmlns:a16="http://schemas.microsoft.com/office/drawing/2014/main" val="20000"/>
                    </a:ext>
                  </a:extLst>
                </a:gridCol>
                <a:gridCol w="1975782">
                  <a:extLst>
                    <a:ext uri="{9D8B030D-6E8A-4147-A177-3AD203B41FA5}">
                      <a16:colId xmlns:a16="http://schemas.microsoft.com/office/drawing/2014/main" val="20001"/>
                    </a:ext>
                  </a:extLst>
                </a:gridCol>
                <a:gridCol w="1975782">
                  <a:extLst>
                    <a:ext uri="{9D8B030D-6E8A-4147-A177-3AD203B41FA5}">
                      <a16:colId xmlns:a16="http://schemas.microsoft.com/office/drawing/2014/main" val="20002"/>
                    </a:ext>
                  </a:extLst>
                </a:gridCol>
              </a:tblGrid>
              <a:tr h="4266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4B3"/>
                          </a:solidFill>
                          <a:effectLst/>
                          <a:latin typeface="Arial" charset="0"/>
                          <a:cs typeface="Times New Roman" pitchFamily="18" charset="0"/>
                        </a:rPr>
                        <a:t>Year</a:t>
                      </a:r>
                      <a:endParaRPr kumimoji="0" lang="en-US" sz="1400" b="1" i="0" u="none" strike="noStrike" cap="none" normalizeH="0" baseline="0" dirty="0">
                        <a:ln>
                          <a:noFill/>
                        </a:ln>
                        <a:solidFill>
                          <a:srgbClr val="0064B3"/>
                        </a:solidFill>
                        <a:effectLst/>
                        <a:latin typeface="Arial" charset="0"/>
                      </a:endParaRPr>
                    </a:p>
                  </a:txBody>
                  <a:tcPr anchor="b" horzOverflow="overflow">
                    <a:lnL cap="flat">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4B3"/>
                          </a:solidFill>
                          <a:effectLst/>
                          <a:latin typeface="Arial" charset="0"/>
                          <a:cs typeface="Times New Roman" pitchFamily="18" charset="0"/>
                        </a:rPr>
                        <a:t>Federal minimum wage</a:t>
                      </a:r>
                      <a:endParaRPr kumimoji="0" lang="en-US" sz="1400" b="1" i="0" u="none" strike="noStrike" cap="none" normalizeH="0" baseline="0" dirty="0">
                        <a:ln>
                          <a:noFill/>
                        </a:ln>
                        <a:solidFill>
                          <a:srgbClr val="0064B3"/>
                        </a:solidFill>
                        <a:effectLst/>
                        <a:latin typeface="Arial" charset="0"/>
                      </a:endParaRPr>
                    </a:p>
                  </a:txBody>
                  <a:tcPr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4B3"/>
                          </a:solidFill>
                          <a:effectLst/>
                          <a:latin typeface="Arial" charset="0"/>
                        </a:rPr>
                        <a:t>Inflation-adjusted minimum wage</a:t>
                      </a:r>
                    </a:p>
                  </a:txBody>
                  <a:tcPr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1938 (first year of federal minimum wage)</a:t>
                      </a:r>
                      <a:endParaRPr kumimoji="0" lang="en-US" sz="1400" b="0" i="0" u="none" strike="noStrike" cap="none" normalizeH="0" baseline="0" dirty="0">
                        <a:ln>
                          <a:noFill/>
                        </a:ln>
                        <a:solidFill>
                          <a:schemeClr val="tx1"/>
                        </a:solidFill>
                        <a:effectLst/>
                        <a:latin typeface="Arial" charset="0"/>
                      </a:endParaRPr>
                    </a:p>
                  </a:txBody>
                  <a:tcPr marL="0" marR="0" anchor="ctr" horzOverflow="overflow">
                    <a:lnL cap="flat">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$0.25 per hour</a:t>
                      </a:r>
                    </a:p>
                  </a:txBody>
                  <a:tcPr marL="0" marR="0" anchor="ctr"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$4.15 per hour</a:t>
                      </a:r>
                    </a:p>
                  </a:txBody>
                  <a:tcPr marL="0" marR="0" anchor="ctr"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50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2013</a:t>
                      </a:r>
                      <a:endParaRPr kumimoji="0" lang="en-US" sz="1400" b="0" i="0" u="none" strike="noStrike" cap="none" normalizeH="0" baseline="0" dirty="0">
                        <a:ln>
                          <a:noFill/>
                        </a:ln>
                        <a:solidFill>
                          <a:schemeClr val="tx1"/>
                        </a:solidFill>
                        <a:effectLst/>
                        <a:latin typeface="Arial" charset="0"/>
                      </a:endParaRPr>
                    </a:p>
                  </a:txBody>
                  <a:tcPr marL="0" marR="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$7.25 per hour</a:t>
                      </a:r>
                    </a:p>
                  </a:txBody>
                  <a:tcPr marL="0" marR="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$7.25 per hour</a:t>
                      </a:r>
                    </a:p>
                  </a:txBody>
                  <a:tcPr marL="0" marR="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36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unions</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Labor unions are organizations of workers that bargain with employers for higher wages and better working conditions.</a:t>
            </a:r>
          </a:p>
          <a:p>
            <a:pPr>
              <a:spcBef>
                <a:spcPts val="0"/>
              </a:spcBef>
              <a:spcAft>
                <a:spcPts val="1200"/>
              </a:spcAft>
            </a:pPr>
            <a:endParaRPr lang="en-US" dirty="0"/>
          </a:p>
          <a:p>
            <a:pPr>
              <a:spcBef>
                <a:spcPts val="0"/>
              </a:spcBef>
              <a:spcAft>
                <a:spcPts val="1200"/>
              </a:spcAft>
            </a:pPr>
            <a:r>
              <a:rPr lang="en-US" dirty="0"/>
              <a:t>Unions are probably not a significant cause of unemployment in the United States. While they raise the wage, only about 9% of private-sector workers are unionized, limiting the effect that unions have on the wider economy.</a:t>
            </a:r>
          </a:p>
        </p:txBody>
      </p:sp>
    </p:spTree>
    <p:extLst>
      <p:ext uri="{BB962C8B-B14F-4D97-AF65-F5344CB8AC3E}">
        <p14:creationId xmlns:p14="http://schemas.microsoft.com/office/powerpoint/2010/main" val="366750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wages</a:t>
            </a:r>
          </a:p>
        </p:txBody>
      </p:sp>
      <p:sp>
        <p:nvSpPr>
          <p:cNvPr id="3" name="Text Placeholder 2"/>
          <p:cNvSpPr>
            <a:spLocks noGrp="1"/>
          </p:cNvSpPr>
          <p:nvPr>
            <p:ph type="body" sz="quarter" idx="11"/>
          </p:nvPr>
        </p:nvSpPr>
        <p:spPr/>
        <p:txBody>
          <a:bodyPr/>
          <a:lstStyle/>
          <a:p>
            <a:pPr>
              <a:spcBef>
                <a:spcPts val="0"/>
              </a:spcBef>
              <a:spcAft>
                <a:spcPts val="1200"/>
              </a:spcAft>
            </a:pPr>
            <a:r>
              <a:rPr lang="en-US" b="1" i="1" dirty="0"/>
              <a:t>Efficiency wage</a:t>
            </a:r>
            <a:r>
              <a:rPr lang="en-US" dirty="0"/>
              <a:t>: An above-market wage that a firm pays to increase workers’ productivity.</a:t>
            </a:r>
          </a:p>
          <a:p>
            <a:pPr>
              <a:spcBef>
                <a:spcPts val="0"/>
              </a:spcBef>
              <a:spcAft>
                <a:spcPts val="1200"/>
              </a:spcAft>
            </a:pPr>
            <a:endParaRPr lang="en-US" dirty="0"/>
          </a:p>
          <a:p>
            <a:pPr>
              <a:spcBef>
                <a:spcPts val="0"/>
              </a:spcBef>
              <a:spcAft>
                <a:spcPts val="1200"/>
              </a:spcAft>
            </a:pPr>
            <a:r>
              <a:rPr lang="en-US" dirty="0"/>
              <a:t>Firms want to get the best performance they can out of their workers. Sometimes monitoring workers is difficult or costly; an alternative is to pay them a relatively high wage, making them motivated to perform well in order to keep their job.</a:t>
            </a:r>
          </a:p>
          <a:p>
            <a:pPr>
              <a:spcBef>
                <a:spcPts val="0"/>
              </a:spcBef>
              <a:spcAft>
                <a:spcPts val="1200"/>
              </a:spcAft>
            </a:pPr>
            <a:endParaRPr lang="en-US" dirty="0"/>
          </a:p>
          <a:p>
            <a:pPr>
              <a:spcBef>
                <a:spcPts val="0"/>
              </a:spcBef>
              <a:spcAft>
                <a:spcPts val="1200"/>
              </a:spcAft>
            </a:pPr>
            <a:r>
              <a:rPr lang="en-US" dirty="0"/>
              <a:t>These above-market wages are probably another reason why unemployment exists even when cyclical unemployment is zero.</a:t>
            </a:r>
          </a:p>
        </p:txBody>
      </p:sp>
    </p:spTree>
    <p:extLst>
      <p:ext uri="{BB962C8B-B14F-4D97-AF65-F5344CB8AC3E}">
        <p14:creationId xmlns:p14="http://schemas.microsoft.com/office/powerpoint/2010/main" val="25514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Inflation</a:t>
            </a:r>
          </a:p>
        </p:txBody>
      </p:sp>
      <p:sp>
        <p:nvSpPr>
          <p:cNvPr id="3" name="Content Placeholder 2"/>
          <p:cNvSpPr>
            <a:spLocks noGrp="1"/>
          </p:cNvSpPr>
          <p:nvPr>
            <p:ph sz="quarter" idx="10"/>
          </p:nvPr>
        </p:nvSpPr>
        <p:spPr/>
        <p:txBody>
          <a:bodyPr/>
          <a:lstStyle/>
          <a:p>
            <a:r>
              <a:rPr lang="en-US" dirty="0"/>
              <a:t>9.4</a:t>
            </a:r>
          </a:p>
        </p:txBody>
      </p:sp>
      <p:sp>
        <p:nvSpPr>
          <p:cNvPr id="4" name="Text Placeholder 3"/>
          <p:cNvSpPr>
            <a:spLocks noGrp="1"/>
          </p:cNvSpPr>
          <p:nvPr>
            <p:ph type="body" sz="quarter" idx="11"/>
          </p:nvPr>
        </p:nvSpPr>
        <p:spPr/>
        <p:txBody>
          <a:bodyPr/>
          <a:lstStyle/>
          <a:p>
            <a:r>
              <a:rPr lang="en-US" dirty="0"/>
              <a:t>Define price level and inflation rate and understand how they are computed.</a:t>
            </a:r>
          </a:p>
        </p:txBody>
      </p:sp>
    </p:spTree>
    <p:extLst>
      <p:ext uri="{BB962C8B-B14F-4D97-AF65-F5344CB8AC3E}">
        <p14:creationId xmlns:p14="http://schemas.microsoft.com/office/powerpoint/2010/main" val="2163868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level and inflation rate</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In the previous chapter we introduced the idea of the </a:t>
            </a:r>
            <a:r>
              <a:rPr lang="en-US" b="1" i="1" dirty="0"/>
              <a:t>price level</a:t>
            </a:r>
            <a:r>
              <a:rPr lang="en-US" dirty="0"/>
              <a:t>: a measure of the average prices of goods and services in the economy.</a:t>
            </a:r>
          </a:p>
          <a:p>
            <a:pPr>
              <a:spcBef>
                <a:spcPts val="0"/>
              </a:spcBef>
              <a:spcAft>
                <a:spcPts val="1200"/>
              </a:spcAft>
            </a:pPr>
            <a:r>
              <a:rPr lang="en-US" dirty="0"/>
              <a:t>We refer to the percentage increase in the price level from one year to the next as the </a:t>
            </a:r>
            <a:r>
              <a:rPr lang="en-US" b="1" i="1" dirty="0"/>
              <a:t>inflation rate</a:t>
            </a:r>
            <a:r>
              <a:rPr lang="en-US" dirty="0"/>
              <a:t>.</a:t>
            </a:r>
          </a:p>
          <a:p>
            <a:pPr>
              <a:spcBef>
                <a:spcPts val="0"/>
              </a:spcBef>
              <a:spcAft>
                <a:spcPts val="1200"/>
              </a:spcAft>
            </a:pPr>
            <a:endParaRPr lang="en-US" dirty="0"/>
          </a:p>
          <a:p>
            <a:pPr>
              <a:spcBef>
                <a:spcPts val="0"/>
              </a:spcBef>
              <a:spcAft>
                <a:spcPts val="1200"/>
              </a:spcAft>
            </a:pPr>
            <a:r>
              <a:rPr lang="en-US" dirty="0"/>
              <a:t>Last chapter, we used the </a:t>
            </a:r>
            <a:r>
              <a:rPr lang="en-US" i="1" dirty="0"/>
              <a:t>GDP deflator</a:t>
            </a:r>
            <a:r>
              <a:rPr lang="en-US" dirty="0"/>
              <a:t> to measure changes in the price level. By measuring changes in the prices of different </a:t>
            </a:r>
            <a:r>
              <a:rPr lang="en-US" i="1" dirty="0"/>
              <a:t>baskets of goods</a:t>
            </a:r>
            <a:r>
              <a:rPr lang="en-US" dirty="0"/>
              <a:t>, we would come up with different measures. </a:t>
            </a:r>
          </a:p>
          <a:p>
            <a:pPr>
              <a:spcBef>
                <a:spcPts val="0"/>
              </a:spcBef>
              <a:spcAft>
                <a:spcPts val="1200"/>
              </a:spcAft>
            </a:pPr>
            <a:endParaRPr lang="en-US" dirty="0"/>
          </a:p>
          <a:p>
            <a:pPr>
              <a:spcBef>
                <a:spcPts val="0"/>
              </a:spcBef>
              <a:spcAft>
                <a:spcPts val="1200"/>
              </a:spcAft>
            </a:pPr>
            <a:r>
              <a:rPr lang="en-US" dirty="0"/>
              <a:t>Two commonly-used measures are:</a:t>
            </a:r>
          </a:p>
          <a:p>
            <a:pPr marL="342900" indent="-342900">
              <a:spcBef>
                <a:spcPts val="0"/>
              </a:spcBef>
              <a:spcAft>
                <a:spcPts val="1200"/>
              </a:spcAft>
              <a:buFont typeface="Arial" pitchFamily="34" charset="0"/>
              <a:buChar char="•"/>
            </a:pPr>
            <a:r>
              <a:rPr lang="en-US" dirty="0"/>
              <a:t>The consumer price index (CPI)</a:t>
            </a:r>
          </a:p>
          <a:p>
            <a:pPr marL="342900" indent="-342900">
              <a:spcBef>
                <a:spcPts val="0"/>
              </a:spcBef>
              <a:spcAft>
                <a:spcPts val="1200"/>
              </a:spcAft>
              <a:buFont typeface="Arial" pitchFamily="34" charset="0"/>
              <a:buChar char="•"/>
            </a:pPr>
            <a:r>
              <a:rPr lang="en-US" dirty="0"/>
              <a:t>The producer price index (PPI)</a:t>
            </a:r>
          </a:p>
          <a:p>
            <a:pPr>
              <a:spcBef>
                <a:spcPts val="0"/>
              </a:spcBef>
              <a:spcAft>
                <a:spcPts val="1200"/>
              </a:spcAft>
            </a:pPr>
            <a:r>
              <a:rPr lang="en-US" dirty="0"/>
              <a:t>We will examine each in turn.</a:t>
            </a:r>
          </a:p>
        </p:txBody>
      </p:sp>
    </p:spTree>
    <p:extLst>
      <p:ext uri="{BB962C8B-B14F-4D97-AF65-F5344CB8AC3E}">
        <p14:creationId xmlns:p14="http://schemas.microsoft.com/office/powerpoint/2010/main" val="159837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Consumer price index</a:t>
            </a:r>
          </a:p>
        </p:txBody>
      </p:sp>
      <p:sp>
        <p:nvSpPr>
          <p:cNvPr id="2" name="Text Placeholder 1"/>
          <p:cNvSpPr>
            <a:spLocks noGrp="1"/>
          </p:cNvSpPr>
          <p:nvPr>
            <p:ph type="body" sz="quarter" idx="11"/>
          </p:nvPr>
        </p:nvSpPr>
        <p:spPr/>
        <p:txBody>
          <a:bodyPr/>
          <a:lstStyle/>
          <a:p>
            <a:pPr>
              <a:spcBef>
                <a:spcPts val="0"/>
              </a:spcBef>
              <a:spcAft>
                <a:spcPts val="1200"/>
              </a:spcAft>
            </a:pPr>
            <a:r>
              <a:rPr lang="en-US" dirty="0"/>
              <a:t>The</a:t>
            </a:r>
            <a:r>
              <a:rPr lang="en-US" b="1" dirty="0"/>
              <a:t> </a:t>
            </a:r>
            <a:r>
              <a:rPr lang="en-US" b="1" i="1" dirty="0"/>
              <a:t>consumer price index</a:t>
            </a:r>
            <a:r>
              <a:rPr lang="en-US" b="1" dirty="0"/>
              <a:t> </a:t>
            </a:r>
            <a:r>
              <a:rPr lang="en-US" dirty="0"/>
              <a:t>is a measure of the average change over time in the prices a typical urban family of four pays for the goods and services they purchase.</a:t>
            </a:r>
          </a:p>
          <a:p>
            <a:pPr>
              <a:spcBef>
                <a:spcPts val="0"/>
              </a:spcBef>
              <a:spcAft>
                <a:spcPts val="1200"/>
              </a:spcAft>
            </a:pPr>
            <a:r>
              <a:rPr lang="en-US" dirty="0"/>
              <a:t>The chart shows the composition of the basket of goods used to create the CPI. This basket of goods derives from a survey of 14,000 households by the BLS.</a:t>
            </a:r>
          </a:p>
          <a:p>
            <a:endParaRPr lang="en-US" dirty="0"/>
          </a:p>
        </p:txBody>
      </p:sp>
      <p:sp>
        <p:nvSpPr>
          <p:cNvPr id="3" name="Text Placeholder 2"/>
          <p:cNvSpPr>
            <a:spLocks noGrp="1"/>
          </p:cNvSpPr>
          <p:nvPr>
            <p:ph type="body" sz="quarter" idx="12"/>
          </p:nvPr>
        </p:nvSpPr>
        <p:spPr>
          <a:xfrm>
            <a:off x="5867400" y="5562600"/>
            <a:ext cx="2514600" cy="449263"/>
          </a:xfrm>
        </p:spPr>
        <p:txBody>
          <a:bodyPr/>
          <a:lstStyle/>
          <a:p>
            <a:r>
              <a:rPr lang="en-US" dirty="0"/>
              <a:t>The CPI market basket, December 2012</a:t>
            </a:r>
          </a:p>
        </p:txBody>
      </p:sp>
      <p:sp>
        <p:nvSpPr>
          <p:cNvPr id="4" name="Text Placeholder 3"/>
          <p:cNvSpPr>
            <a:spLocks noGrp="1"/>
          </p:cNvSpPr>
          <p:nvPr>
            <p:ph type="body" sz="quarter" idx="13"/>
          </p:nvPr>
        </p:nvSpPr>
        <p:spPr/>
        <p:txBody>
          <a:bodyPr/>
          <a:lstStyle/>
          <a:p>
            <a:r>
              <a:rPr lang="en-US" dirty="0"/>
              <a:t>Figure 9.7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0005" y="1295400"/>
            <a:ext cx="5221595" cy="4267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0005" y="1295400"/>
            <a:ext cx="5221595" cy="4267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0005" y="1295400"/>
            <a:ext cx="5221595" cy="42672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0005" y="1295400"/>
            <a:ext cx="5221595" cy="42672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0005" y="1295400"/>
            <a:ext cx="5221595" cy="42672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0005" y="1295400"/>
            <a:ext cx="5221595" cy="42672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0005" y="1295400"/>
            <a:ext cx="5221595" cy="42672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70005" y="1295400"/>
            <a:ext cx="5221595" cy="426720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70005" y="1295400"/>
            <a:ext cx="5221595" cy="4267200"/>
          </a:xfrm>
          <a:prstGeom prst="rect">
            <a:avLst/>
          </a:prstGeom>
        </p:spPr>
      </p:pic>
    </p:spTree>
    <p:extLst>
      <p:ext uri="{BB962C8B-B14F-4D97-AF65-F5344CB8AC3E}">
        <p14:creationId xmlns:p14="http://schemas.microsoft.com/office/powerpoint/2010/main" val="225358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750"/>
                                        <p:tgtEl>
                                          <p:spTgt spid="7"/>
                                        </p:tgtEl>
                                      </p:cBhvr>
                                    </p:animEffect>
                                  </p:childTnLst>
                                </p:cTn>
                              </p:par>
                            </p:childTnLst>
                          </p:cTn>
                        </p:par>
                        <p:par>
                          <p:cTn id="20" fill="hold">
                            <p:stCondLst>
                              <p:cond delay="2250"/>
                            </p:stCondLst>
                            <p:childTnLst>
                              <p:par>
                                <p:cTn id="21" presetID="22" presetClass="entr" presetSubtype="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750"/>
                                        <p:tgtEl>
                                          <p:spTgt spid="8"/>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75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750"/>
                                        <p:tgtEl>
                                          <p:spTgt spid="10"/>
                                        </p:tgtEl>
                                      </p:cBhvr>
                                    </p:animEffect>
                                  </p:childTnLst>
                                </p:cTn>
                              </p:par>
                            </p:childTnLst>
                          </p:cTn>
                        </p:par>
                        <p:par>
                          <p:cTn id="31" fill="hold">
                            <p:stCondLst>
                              <p:cond delay="375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750"/>
                                        <p:tgtEl>
                                          <p:spTgt spid="11"/>
                                        </p:tgtEl>
                                      </p:cBhvr>
                                    </p:animEffect>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750"/>
                                        <p:tgtEl>
                                          <p:spTgt spid="12"/>
                                        </p:tgtEl>
                                      </p:cBhvr>
                                    </p:animEffect>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750"/>
                                        <p:tgtEl>
                                          <p:spTgt spid="13"/>
                                        </p:tgtEl>
                                      </p:cBhvr>
                                    </p:animEffect>
                                  </p:childTnLst>
                                </p:cTn>
                              </p:par>
                              <p:par>
                                <p:cTn id="42" presetID="22" presetClass="entr" presetSubtype="1"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CPI</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To calculate the CPI in a given year, we need:</a:t>
            </a:r>
          </a:p>
          <a:p>
            <a:pPr marL="342900" indent="-342900">
              <a:spcBef>
                <a:spcPts val="0"/>
              </a:spcBef>
              <a:spcAft>
                <a:spcPts val="1200"/>
              </a:spcAft>
              <a:buFont typeface="Arial" pitchFamily="34" charset="0"/>
              <a:buChar char="•"/>
            </a:pPr>
            <a:r>
              <a:rPr lang="en-US" dirty="0"/>
              <a:t>A </a:t>
            </a:r>
            <a:r>
              <a:rPr lang="en-US" i="1" dirty="0"/>
              <a:t>basket of goods</a:t>
            </a:r>
            <a:endParaRPr lang="en-US" dirty="0"/>
          </a:p>
          <a:p>
            <a:pPr marL="342900" indent="-342900">
              <a:spcBef>
                <a:spcPts val="0"/>
              </a:spcBef>
              <a:spcAft>
                <a:spcPts val="1200"/>
              </a:spcAft>
              <a:buFont typeface="Arial" pitchFamily="34" charset="0"/>
              <a:buChar char="•"/>
            </a:pPr>
            <a:r>
              <a:rPr lang="en-US" dirty="0"/>
              <a:t>The cost to purchase the basket of goods in a </a:t>
            </a:r>
            <a:r>
              <a:rPr lang="en-US" i="1" dirty="0"/>
              <a:t>base year</a:t>
            </a:r>
          </a:p>
          <a:p>
            <a:pPr marL="342900" indent="-342900">
              <a:spcBef>
                <a:spcPts val="0"/>
              </a:spcBef>
              <a:spcAft>
                <a:spcPts val="1200"/>
              </a:spcAft>
              <a:buFont typeface="Arial" pitchFamily="34" charset="0"/>
              <a:buChar char="•"/>
            </a:pPr>
            <a:r>
              <a:rPr lang="en-US" dirty="0"/>
              <a:t>The prices in the current year</a:t>
            </a:r>
          </a:p>
          <a:p>
            <a:pPr>
              <a:spcBef>
                <a:spcPts val="0"/>
              </a:spcBef>
              <a:spcAft>
                <a:spcPts val="1200"/>
              </a:spcAft>
            </a:pPr>
            <a:endParaRPr lang="en-US" dirty="0"/>
          </a:p>
          <a:p>
            <a:pPr>
              <a:spcBef>
                <a:spcPts val="0"/>
              </a:spcBef>
              <a:spcAft>
                <a:spcPts val="1200"/>
              </a:spcAft>
            </a:pPr>
            <a:r>
              <a:rPr lang="en-US" dirty="0"/>
              <a:t>The CPI in the current year is the cost to purchase the basket of goods this year, divided by the cost in the base year. By convention, we multiply this by 100, so that the CPI in the base year is 100.</a:t>
            </a:r>
          </a:p>
        </p:txBody>
      </p:sp>
    </p:spTree>
    <p:extLst>
      <p:ext uri="{BB962C8B-B14F-4D97-AF65-F5344CB8AC3E}">
        <p14:creationId xmlns:p14="http://schemas.microsoft.com/office/powerpoint/2010/main" val="35375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CPI calculation</a:t>
            </a:r>
          </a:p>
        </p:txBody>
      </p:sp>
      <p:sp>
        <p:nvSpPr>
          <p:cNvPr id="13" name="Rectangle 5"/>
          <p:cNvSpPr>
            <a:spLocks noChangeArrowheads="1"/>
          </p:cNvSpPr>
          <p:nvPr/>
        </p:nvSpPr>
        <p:spPr bwMode="auto">
          <a:xfrm>
            <a:off x="373063" y="3739640"/>
            <a:ext cx="8355012" cy="832360"/>
          </a:xfrm>
          <a:prstGeom prst="rect">
            <a:avLst/>
          </a:prstGeom>
          <a:noFill/>
          <a:ln w="9525">
            <a:noFill/>
            <a:miter lim="800000"/>
            <a:headEnd/>
            <a:tailEnd/>
          </a:ln>
        </p:spPr>
        <p:txBody>
          <a:bodyPr/>
          <a:lstStyle/>
          <a:p>
            <a:pPr>
              <a:spcBef>
                <a:spcPts val="0"/>
              </a:spcBef>
              <a:spcAft>
                <a:spcPts val="1200"/>
              </a:spcAft>
            </a:pPr>
            <a:r>
              <a:rPr lang="en-US" sz="2200" b="0" dirty="0"/>
              <a:t>The table above gives the information we need to create the CPI in 2014 and 2015, using the basket of goods from 1999.</a:t>
            </a:r>
          </a:p>
        </p:txBody>
      </p:sp>
      <p:graphicFrame>
        <p:nvGraphicFramePr>
          <p:cNvPr id="14" name="Group 251"/>
          <p:cNvGraphicFramePr>
            <a:graphicFrameLocks/>
          </p:cNvGraphicFramePr>
          <p:nvPr>
            <p:extLst>
              <p:ext uri="{D42A27DB-BD31-4B8C-83A1-F6EECF244321}">
                <p14:modId xmlns:p14="http://schemas.microsoft.com/office/powerpoint/2010/main" val="3517138245"/>
              </p:ext>
            </p:extLst>
          </p:nvPr>
        </p:nvGraphicFramePr>
        <p:xfrm>
          <a:off x="190500" y="796925"/>
          <a:ext cx="8762999" cy="2696668"/>
        </p:xfrm>
        <a:graphic>
          <a:graphicData uri="http://schemas.openxmlformats.org/drawingml/2006/table">
            <a:tbl>
              <a:tblPr/>
              <a:tblGrid>
                <a:gridCol w="1199772">
                  <a:extLst>
                    <a:ext uri="{9D8B030D-6E8A-4147-A177-3AD203B41FA5}">
                      <a16:colId xmlns:a16="http://schemas.microsoft.com/office/drawing/2014/main" val="20000"/>
                    </a:ext>
                  </a:extLst>
                </a:gridCol>
                <a:gridCol w="946528">
                  <a:extLst>
                    <a:ext uri="{9D8B030D-6E8A-4147-A177-3AD203B41FA5}">
                      <a16:colId xmlns:a16="http://schemas.microsoft.com/office/drawing/2014/main" val="20001"/>
                    </a:ext>
                  </a:extLst>
                </a:gridCol>
                <a:gridCol w="723382">
                  <a:extLst>
                    <a:ext uri="{9D8B030D-6E8A-4147-A177-3AD203B41FA5}">
                      <a16:colId xmlns:a16="http://schemas.microsoft.com/office/drawing/2014/main" val="20002"/>
                    </a:ext>
                  </a:extLst>
                </a:gridCol>
                <a:gridCol w="1280694">
                  <a:extLst>
                    <a:ext uri="{9D8B030D-6E8A-4147-A177-3AD203B41FA5}">
                      <a16:colId xmlns:a16="http://schemas.microsoft.com/office/drawing/2014/main" val="20003"/>
                    </a:ext>
                  </a:extLst>
                </a:gridCol>
                <a:gridCol w="933053">
                  <a:extLst>
                    <a:ext uri="{9D8B030D-6E8A-4147-A177-3AD203B41FA5}">
                      <a16:colId xmlns:a16="http://schemas.microsoft.com/office/drawing/2014/main" val="20004"/>
                    </a:ext>
                  </a:extLst>
                </a:gridCol>
                <a:gridCol w="1410461">
                  <a:extLst>
                    <a:ext uri="{9D8B030D-6E8A-4147-A177-3AD203B41FA5}">
                      <a16:colId xmlns:a16="http://schemas.microsoft.com/office/drawing/2014/main" val="20005"/>
                    </a:ext>
                  </a:extLst>
                </a:gridCol>
                <a:gridCol w="807602">
                  <a:extLst>
                    <a:ext uri="{9D8B030D-6E8A-4147-A177-3AD203B41FA5}">
                      <a16:colId xmlns:a16="http://schemas.microsoft.com/office/drawing/2014/main" val="20006"/>
                    </a:ext>
                  </a:extLst>
                </a:gridCol>
                <a:gridCol w="1461507">
                  <a:extLst>
                    <a:ext uri="{9D8B030D-6E8A-4147-A177-3AD203B41FA5}">
                      <a16:colId xmlns:a16="http://schemas.microsoft.com/office/drawing/2014/main" val="20007"/>
                    </a:ext>
                  </a:extLst>
                </a:gridCol>
              </a:tblGrid>
              <a:tr h="381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rgbClr val="0066B3"/>
                        </a:solidFill>
                        <a:effectLst/>
                        <a:latin typeface="Arial" charset="0"/>
                      </a:endParaRPr>
                    </a:p>
                  </a:txBody>
                  <a:tcPr marR="0" anchor="ctr" horzOverflow="overflow">
                    <a:lnL cap="flat">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Base Year (1999)</a:t>
                      </a:r>
                      <a:endParaRPr kumimoji="0" lang="en-US" sz="1400" b="1" i="0" u="none" strike="noStrike" cap="none" normalizeH="0" baseline="0" dirty="0">
                        <a:ln>
                          <a:noFill/>
                        </a:ln>
                        <a:solidFill>
                          <a:srgbClr val="0066B3"/>
                        </a:solidFill>
                        <a:effectLst/>
                        <a:latin typeface="Arial" charset="0"/>
                      </a:endParaRPr>
                    </a:p>
                  </a:txBody>
                  <a:tcPr marR="0" anchor="ctr"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2014</a:t>
                      </a:r>
                      <a:endParaRPr kumimoji="0" lang="en-US" sz="1400" b="1" i="0" u="none" strike="noStrike" cap="none" normalizeH="0" baseline="0" dirty="0">
                        <a:ln>
                          <a:noFill/>
                        </a:ln>
                        <a:solidFill>
                          <a:srgbClr val="0066B3"/>
                        </a:solidFill>
                        <a:effectLst/>
                        <a:latin typeface="Arial" charset="0"/>
                      </a:endParaRPr>
                    </a:p>
                  </a:txBody>
                  <a:tcPr marR="0" anchor="ctr"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2015</a:t>
                      </a:r>
                      <a:endParaRPr kumimoji="0" lang="en-US" sz="1400" b="1" i="0" u="none" strike="noStrike" cap="none" normalizeH="0" baseline="0" dirty="0">
                        <a:ln>
                          <a:noFill/>
                        </a:ln>
                        <a:solidFill>
                          <a:srgbClr val="0066B3"/>
                        </a:solidFill>
                        <a:effectLst/>
                        <a:latin typeface="Arial" charset="0"/>
                      </a:endParaRPr>
                    </a:p>
                  </a:txBody>
                  <a:tcPr marR="731520" anchor="ctr" horzOverflow="overflow">
                    <a:lnL>
                      <a:noFill/>
                    </a:lnL>
                    <a:lnR cap="flat">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5509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Product</a:t>
                      </a:r>
                      <a:endParaRPr kumimoji="0" lang="en-US" sz="1400" b="1" i="0" u="none" strike="noStrike" cap="none" normalizeH="0" baseline="0" dirty="0">
                        <a:ln>
                          <a:noFill/>
                        </a:ln>
                        <a:solidFill>
                          <a:srgbClr val="0066B3"/>
                        </a:solidFill>
                        <a:effectLst/>
                        <a:latin typeface="Arial" charset="0"/>
                      </a:endParaRPr>
                    </a:p>
                  </a:txBody>
                  <a:tcPr marR="0" anchor="b" horzOverflow="overflow">
                    <a:lnL cap="flat">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Quantity</a:t>
                      </a:r>
                      <a:endParaRPr kumimoji="0" lang="en-US" sz="1400" b="1" i="0" u="none" strike="noStrike" cap="none" normalizeH="0" baseline="0" dirty="0">
                        <a:ln>
                          <a:noFill/>
                        </a:ln>
                        <a:solidFill>
                          <a:srgbClr val="0066B3"/>
                        </a:solidFill>
                        <a:effectLst/>
                        <a:latin typeface="Arial" charset="0"/>
                      </a:endParaRPr>
                    </a:p>
                  </a:txBody>
                  <a:tcPr marR="0"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Price</a:t>
                      </a:r>
                      <a:endParaRPr kumimoji="0" lang="en-US" sz="1400" b="1" i="0" u="none" strike="noStrike" cap="none" normalizeH="0" baseline="0" dirty="0">
                        <a:ln>
                          <a:noFill/>
                        </a:ln>
                        <a:solidFill>
                          <a:srgbClr val="0066B3"/>
                        </a:solidFill>
                        <a:effectLst/>
                        <a:latin typeface="Arial" charset="0"/>
                      </a:endParaRPr>
                    </a:p>
                  </a:txBody>
                  <a:tcPr marR="0"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Expenditures</a:t>
                      </a:r>
                      <a:endParaRPr kumimoji="0" lang="en-US" sz="1400" b="1" i="0" u="none" strike="noStrike" cap="none" normalizeH="0" baseline="0" dirty="0">
                        <a:ln>
                          <a:noFill/>
                        </a:ln>
                        <a:solidFill>
                          <a:srgbClr val="0066B3"/>
                        </a:solidFill>
                        <a:effectLst/>
                        <a:latin typeface="Arial" charset="0"/>
                      </a:endParaRPr>
                    </a:p>
                  </a:txBody>
                  <a:tcPr marR="0" anchor="b" horzOverflow="overflow">
                    <a:lnL>
                      <a:noFill/>
                    </a:lnL>
                    <a:lnR w="12700" cap="flat" cmpd="sng" algn="ctr">
                      <a:noFill/>
                      <a:prstDash val="solid"/>
                      <a:round/>
                      <a:headEnd type="none" w="med" len="med"/>
                      <a:tailEnd type="none" w="med" len="med"/>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Price</a:t>
                      </a:r>
                      <a:endParaRPr kumimoji="0" lang="en-US" sz="1400" b="1" i="0" u="none" strike="noStrike" cap="none" normalizeH="0" baseline="0" dirty="0">
                        <a:ln>
                          <a:noFill/>
                        </a:ln>
                        <a:solidFill>
                          <a:srgbClr val="0066B3"/>
                        </a:solidFill>
                        <a:effectLst/>
                        <a:latin typeface="Arial" charset="0"/>
                      </a:endParaRPr>
                    </a:p>
                  </a:txBody>
                  <a:tcPr marR="0" anchor="b" horzOverflow="overflow">
                    <a:lnL w="12700" cap="flat" cmpd="sng" algn="ctr">
                      <a:noFill/>
                      <a:prstDash val="solid"/>
                      <a:round/>
                      <a:headEnd type="none" w="med" len="med"/>
                      <a:tailEnd type="none" w="med" len="med"/>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Expenditures</a:t>
                      </a:r>
                      <a:br>
                        <a:rPr kumimoji="0" lang="en-US" sz="1400" b="1" i="0" u="none" strike="noStrike" cap="none" normalizeH="0" baseline="0" dirty="0">
                          <a:ln>
                            <a:noFill/>
                          </a:ln>
                          <a:solidFill>
                            <a:srgbClr val="0066B3"/>
                          </a:solidFill>
                          <a:effectLst/>
                          <a:latin typeface="Arial" charset="0"/>
                          <a:cs typeface="Times New Roman" pitchFamily="18" charset="0"/>
                        </a:rPr>
                      </a:br>
                      <a:r>
                        <a:rPr kumimoji="0" lang="en-US" sz="1400" b="1" i="0" u="none" strike="noStrike" cap="none" normalizeH="0" baseline="0" dirty="0">
                          <a:ln>
                            <a:noFill/>
                          </a:ln>
                          <a:solidFill>
                            <a:srgbClr val="0066B3"/>
                          </a:solidFill>
                          <a:effectLst/>
                          <a:latin typeface="Arial" charset="0"/>
                          <a:cs typeface="Times New Roman" pitchFamily="18" charset="0"/>
                        </a:rPr>
                        <a:t>(on base-year quantities)</a:t>
                      </a:r>
                    </a:p>
                  </a:txBody>
                  <a:tcPr marR="0" anchor="b" horzOverflow="overflow">
                    <a:lnL>
                      <a:noFill/>
                    </a:lnL>
                    <a:lnR w="12700" cap="flat" cmpd="sng" algn="ctr">
                      <a:noFill/>
                      <a:prstDash val="solid"/>
                      <a:round/>
                      <a:headEnd type="none" w="med" len="med"/>
                      <a:tailEnd type="none" w="med" len="med"/>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Price</a:t>
                      </a:r>
                      <a:endParaRPr kumimoji="0" lang="en-US" sz="1400" b="1" i="0" u="none" strike="noStrike" cap="none" normalizeH="0" baseline="0" dirty="0">
                        <a:ln>
                          <a:noFill/>
                        </a:ln>
                        <a:solidFill>
                          <a:srgbClr val="0066B3"/>
                        </a:solidFill>
                        <a:effectLst/>
                        <a:latin typeface="Arial" charset="0"/>
                      </a:endParaRPr>
                    </a:p>
                  </a:txBody>
                  <a:tcPr marR="0" anchor="b" horzOverflow="overflow">
                    <a:lnL w="12700" cap="flat" cmpd="sng" algn="ctr">
                      <a:noFill/>
                      <a:prstDash val="solid"/>
                      <a:round/>
                      <a:headEnd type="none" w="med" len="med"/>
                      <a:tailEnd type="none" w="med" len="med"/>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Expenditures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(on base-year quantities)</a:t>
                      </a:r>
                    </a:p>
                  </a:txBody>
                  <a:tcPr marR="0" anchor="b" horzOverflow="overflow">
                    <a:lnL>
                      <a:noFill/>
                    </a:lnL>
                    <a:lnR cap="flat">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4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Eye examinations</a:t>
                      </a:r>
                      <a:endParaRPr kumimoji="0" lang="en-US" sz="1400" b="0" i="0" u="none" strike="noStrike" cap="none" normalizeH="0" baseline="0" dirty="0">
                        <a:ln>
                          <a:noFill/>
                        </a:ln>
                        <a:solidFill>
                          <a:schemeClr val="tx1"/>
                        </a:solidFill>
                        <a:effectLst/>
                        <a:latin typeface="Arial" charset="0"/>
                      </a:endParaRPr>
                    </a:p>
                  </a:txBody>
                  <a:tcPr marR="0" anchor="b" horzOverflow="overflow">
                    <a:lnL cap="flat">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 1</a:t>
                      </a:r>
                      <a:endParaRPr kumimoji="0" lang="en-US" sz="1400" b="0" i="0" u="none" strike="noStrike" cap="none" normalizeH="0" baseline="0" dirty="0">
                        <a:ln>
                          <a:noFill/>
                        </a:ln>
                        <a:solidFill>
                          <a:schemeClr val="tx1"/>
                        </a:solidFill>
                        <a:effectLst/>
                        <a:latin typeface="Arial" charset="0"/>
                      </a:endParaRPr>
                    </a:p>
                  </a:txBody>
                  <a:tcPr marR="274320" anchor="b"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$50.00</a:t>
                      </a:r>
                      <a:endParaRPr kumimoji="0" lang="en-US" sz="1400" b="0" i="0" u="none" strike="noStrike" cap="none" normalizeH="0" baseline="0" dirty="0">
                        <a:ln>
                          <a:noFill/>
                        </a:ln>
                        <a:solidFill>
                          <a:schemeClr val="tx1"/>
                        </a:solidFill>
                        <a:effectLst/>
                        <a:latin typeface="Arial" charset="0"/>
                      </a:endParaRPr>
                    </a:p>
                  </a:txBody>
                  <a:tcPr marR="45720" anchor="b"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$50.00</a:t>
                      </a:r>
                      <a:endParaRPr kumimoji="0" lang="en-US" sz="1400" b="0" i="0" u="none" strike="noStrike" cap="none" normalizeH="0" baseline="0" dirty="0">
                        <a:ln>
                          <a:noFill/>
                        </a:ln>
                        <a:solidFill>
                          <a:schemeClr val="tx1"/>
                        </a:solidFill>
                        <a:effectLst/>
                        <a:latin typeface="Arial" charset="0"/>
                      </a:endParaRPr>
                    </a:p>
                  </a:txBody>
                  <a:tcPr marR="0" anchor="b" horzOverflow="overflow">
                    <a:lnL>
                      <a:noFill/>
                    </a:lnL>
                    <a:lnR w="12700" cap="flat" cmpd="sng" algn="ctr">
                      <a:noFill/>
                      <a:prstDash val="solid"/>
                      <a:round/>
                      <a:headEnd type="none" w="med" len="med"/>
                      <a:tailEnd type="none" w="med" len="med"/>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$100.00</a:t>
                      </a:r>
                      <a:endParaRPr kumimoji="0" lang="en-US" sz="1400" b="0" i="0" u="none" strike="noStrike" cap="none" normalizeH="0" baseline="0" dirty="0">
                        <a:ln>
                          <a:noFill/>
                        </a:ln>
                        <a:solidFill>
                          <a:schemeClr val="tx1"/>
                        </a:solidFill>
                        <a:effectLst/>
                        <a:latin typeface="Arial" charset="0"/>
                      </a:endParaRPr>
                    </a:p>
                  </a:txBody>
                  <a:tcPr marR="137160" anchor="b" horzOverflow="overflow">
                    <a:lnL w="12700" cap="flat" cmpd="sng" algn="ctr">
                      <a:noFill/>
                      <a:prstDash val="solid"/>
                      <a:round/>
                      <a:headEnd type="none" w="med" len="med"/>
                      <a:tailEnd type="none" w="med" len="med"/>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$100.00</a:t>
                      </a:r>
                      <a:endParaRPr kumimoji="0" lang="en-US" sz="1400" b="0" i="0" u="none" strike="noStrike" cap="none" normalizeH="0" baseline="0" dirty="0">
                        <a:ln>
                          <a:noFill/>
                        </a:ln>
                        <a:solidFill>
                          <a:schemeClr val="tx1"/>
                        </a:solidFill>
                        <a:effectLst/>
                        <a:latin typeface="Arial" charset="0"/>
                      </a:endParaRPr>
                    </a:p>
                  </a:txBody>
                  <a:tcPr marL="0" marR="411480" anchor="b" horzOverflow="overflow">
                    <a:lnL>
                      <a:noFill/>
                    </a:lnL>
                    <a:lnR w="12700" cap="flat" cmpd="sng" algn="ctr">
                      <a:noFill/>
                      <a:prstDash val="solid"/>
                      <a:round/>
                      <a:headEnd type="none" w="med" len="med"/>
                      <a:tailEnd type="none" w="med" len="med"/>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$85.00</a:t>
                      </a:r>
                      <a:endParaRPr kumimoji="0" lang="en-US" sz="1400" b="0" i="0" u="none" strike="noStrike" cap="none" normalizeH="0" baseline="0" dirty="0">
                        <a:ln>
                          <a:noFill/>
                        </a:ln>
                        <a:solidFill>
                          <a:schemeClr val="tx1"/>
                        </a:solidFill>
                        <a:effectLst/>
                        <a:latin typeface="Arial" charset="0"/>
                      </a:endParaRPr>
                    </a:p>
                  </a:txBody>
                  <a:tcPr anchor="b" horzOverflow="overflow">
                    <a:lnL w="12700" cap="flat" cmpd="sng" algn="ctr">
                      <a:noFill/>
                      <a:prstDash val="solid"/>
                      <a:round/>
                      <a:headEnd type="none" w="med" len="med"/>
                      <a:tailEnd type="none" w="med" len="med"/>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$85.00</a:t>
                      </a:r>
                      <a:endParaRPr kumimoji="0" lang="en-US" sz="1400" b="0" i="0" u="none" strike="noStrike" cap="none" normalizeH="0" baseline="0" dirty="0">
                        <a:ln>
                          <a:noFill/>
                        </a:ln>
                        <a:solidFill>
                          <a:schemeClr val="tx1"/>
                        </a:solidFill>
                        <a:effectLst/>
                        <a:latin typeface="Arial" charset="0"/>
                      </a:endParaRPr>
                    </a:p>
                  </a:txBody>
                  <a:tcPr marR="0" anchor="b" horzOverflow="overflow">
                    <a:lnL>
                      <a:noFill/>
                    </a:lnL>
                    <a:lnR cap="flat">
                      <a:noFill/>
                    </a:lnR>
                    <a:lnT w="28575" cap="flat" cmpd="sng" algn="ctr">
                      <a:solidFill>
                        <a:srgbClr val="0066B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59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Pizzas</a:t>
                      </a:r>
                      <a:endParaRPr kumimoji="0" lang="en-US" sz="1400" b="0" i="0" u="none" strike="noStrike" cap="none" normalizeH="0" baseline="0" dirty="0">
                        <a:ln>
                          <a:noFill/>
                        </a:ln>
                        <a:solidFill>
                          <a:schemeClr val="tx1"/>
                        </a:solidFill>
                        <a:effectLst/>
                        <a:latin typeface="Arial" charset="0"/>
                      </a:endParaRPr>
                    </a:p>
                  </a:txBody>
                  <a:tcPr marR="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20</a:t>
                      </a:r>
                      <a:endParaRPr kumimoji="0" lang="en-US" sz="1400" b="0" i="0" u="none" strike="noStrike" cap="none" normalizeH="0" baseline="0" dirty="0">
                        <a:ln>
                          <a:noFill/>
                        </a:ln>
                        <a:solidFill>
                          <a:schemeClr val="tx1"/>
                        </a:solidFill>
                        <a:effectLst/>
                        <a:latin typeface="Arial" charset="0"/>
                      </a:endParaRPr>
                    </a:p>
                  </a:txBody>
                  <a:tcPr marR="2743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10.00</a:t>
                      </a:r>
                      <a:endParaRPr kumimoji="0" lang="en-US" sz="1400" b="0" i="0" u="none" strike="noStrike" cap="none" normalizeH="0" baseline="0">
                        <a:ln>
                          <a:noFill/>
                        </a:ln>
                        <a:solidFill>
                          <a:schemeClr val="tx1"/>
                        </a:solidFill>
                        <a:effectLst/>
                        <a:latin typeface="Arial" charset="0"/>
                      </a:endParaRPr>
                    </a:p>
                  </a:txBody>
                  <a:tcPr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200.00</a:t>
                      </a:r>
                      <a:endParaRPr kumimoji="0" lang="en-US" sz="1400" b="0" i="0" u="none" strike="noStrike" cap="none" normalizeH="0" baseline="0" dirty="0">
                        <a:ln>
                          <a:noFill/>
                        </a:ln>
                        <a:solidFill>
                          <a:schemeClr val="tx1"/>
                        </a:solidFill>
                        <a:effectLst/>
                        <a:latin typeface="Arial" charset="0"/>
                      </a:endParaRPr>
                    </a:p>
                  </a:txBody>
                  <a:tcPr marR="0" anchor="b"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15.00</a:t>
                      </a:r>
                      <a:endParaRPr kumimoji="0" lang="en-US" sz="1400" b="0" i="0" u="none" strike="noStrike" cap="none" normalizeH="0" baseline="0" dirty="0">
                        <a:ln>
                          <a:noFill/>
                        </a:ln>
                        <a:solidFill>
                          <a:schemeClr val="tx1"/>
                        </a:solidFill>
                        <a:effectLst/>
                        <a:latin typeface="Arial" charset="0"/>
                      </a:endParaRPr>
                    </a:p>
                  </a:txBody>
                  <a:tcPr marR="137160"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300.00</a:t>
                      </a:r>
                      <a:endParaRPr kumimoji="0" lang="en-US" sz="1400" b="0" i="0" u="none" strike="noStrike" cap="none" normalizeH="0" baseline="0" dirty="0">
                        <a:ln>
                          <a:noFill/>
                        </a:ln>
                        <a:solidFill>
                          <a:schemeClr val="tx1"/>
                        </a:solidFill>
                        <a:effectLst/>
                        <a:latin typeface="Arial" charset="0"/>
                      </a:endParaRPr>
                    </a:p>
                  </a:txBody>
                  <a:tcPr marL="0" marR="411480" anchor="b"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14.00</a:t>
                      </a:r>
                      <a:endParaRPr kumimoji="0" lang="en-US" sz="1400" b="0" i="0" u="none" strike="noStrike" cap="none" normalizeH="0" baseline="0" dirty="0">
                        <a:ln>
                          <a:noFill/>
                        </a:ln>
                        <a:solidFill>
                          <a:schemeClr val="tx1"/>
                        </a:solidFill>
                        <a:effectLst/>
                        <a:latin typeface="Arial" charset="0"/>
                      </a:endParaRPr>
                    </a:p>
                  </a:txBody>
                  <a:tcPr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280.00</a:t>
                      </a:r>
                      <a:endParaRPr kumimoji="0" lang="en-US" sz="1400" b="0" i="0" u="none" strike="noStrike" cap="none" normalizeH="0" baseline="0" dirty="0">
                        <a:ln>
                          <a:noFill/>
                        </a:ln>
                        <a:solidFill>
                          <a:schemeClr val="tx1"/>
                        </a:solidFill>
                        <a:effectLst/>
                        <a:latin typeface="Arial" charset="0"/>
                      </a:endParaRPr>
                    </a:p>
                  </a:txBody>
                  <a:tcPr marR="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17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Books</a:t>
                      </a:r>
                      <a:endParaRPr kumimoji="0" lang="en-US" sz="1400" b="0" i="0" u="none" strike="noStrike" cap="none" normalizeH="0" baseline="0" dirty="0">
                        <a:ln>
                          <a:noFill/>
                        </a:ln>
                        <a:solidFill>
                          <a:schemeClr val="tx1"/>
                        </a:solidFill>
                        <a:effectLst/>
                        <a:latin typeface="Arial" charset="0"/>
                      </a:endParaRPr>
                    </a:p>
                  </a:txBody>
                  <a:tcPr marR="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Arial Unicode MS" pitchFamily="34" charset="-128"/>
                          <a:cs typeface="Times New Roman" pitchFamily="18" charset="0"/>
                        </a:rPr>
                        <a:t>20</a:t>
                      </a:r>
                    </a:p>
                  </a:txBody>
                  <a:tcPr marR="2743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25.00</a:t>
                      </a:r>
                      <a:endParaRPr kumimoji="0" lang="en-US" sz="1400" b="0" i="0" u="none" strike="noStrike" cap="none" normalizeH="0" baseline="0" dirty="0">
                        <a:ln>
                          <a:noFill/>
                        </a:ln>
                        <a:solidFill>
                          <a:schemeClr val="tx1"/>
                        </a:solidFill>
                        <a:effectLst/>
                        <a:latin typeface="Arial" charset="0"/>
                      </a:endParaRPr>
                    </a:p>
                  </a:txBody>
                  <a:tcPr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500.00</a:t>
                      </a:r>
                      <a:endParaRPr kumimoji="0" lang="en-US" sz="1400" b="0" i="0" u="none" strike="noStrike" cap="none" normalizeH="0" baseline="0" dirty="0">
                        <a:ln>
                          <a:noFill/>
                        </a:ln>
                        <a:solidFill>
                          <a:schemeClr val="tx1"/>
                        </a:solidFill>
                        <a:effectLst/>
                        <a:latin typeface="Arial" charset="0"/>
                      </a:endParaRPr>
                    </a:p>
                  </a:txBody>
                  <a:tcPr marR="0" anchor="b"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25.00</a:t>
                      </a:r>
                      <a:endParaRPr kumimoji="0" lang="en-US" sz="1400" b="0" i="0" u="none" strike="noStrike" cap="none" normalizeH="0" baseline="0" dirty="0">
                        <a:ln>
                          <a:noFill/>
                        </a:ln>
                        <a:solidFill>
                          <a:schemeClr val="tx1"/>
                        </a:solidFill>
                        <a:effectLst/>
                        <a:latin typeface="Arial" charset="0"/>
                      </a:endParaRPr>
                    </a:p>
                  </a:txBody>
                  <a:tcPr marR="137160"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500.00</a:t>
                      </a:r>
                      <a:endParaRPr kumimoji="0" lang="en-US" sz="1400" b="0" i="0" u="none" strike="noStrike" cap="none" normalizeH="0" baseline="0" dirty="0">
                        <a:ln>
                          <a:noFill/>
                        </a:ln>
                        <a:solidFill>
                          <a:schemeClr val="tx1"/>
                        </a:solidFill>
                        <a:effectLst/>
                        <a:latin typeface="Arial" charset="0"/>
                      </a:endParaRPr>
                    </a:p>
                  </a:txBody>
                  <a:tcPr marL="0" marR="411480" anchor="b"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27.50</a:t>
                      </a:r>
                      <a:endParaRPr kumimoji="0" lang="en-US" sz="1400" b="0" i="0" u="none" strike="noStrike" cap="none" normalizeH="0" baseline="0" dirty="0">
                        <a:ln>
                          <a:noFill/>
                        </a:ln>
                        <a:solidFill>
                          <a:schemeClr val="tx1"/>
                        </a:solidFill>
                        <a:effectLst/>
                        <a:latin typeface="Arial" charset="0"/>
                      </a:endParaRPr>
                    </a:p>
                  </a:txBody>
                  <a:tcPr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550.00</a:t>
                      </a:r>
                      <a:endParaRPr kumimoji="0" lang="en-US" sz="1400" b="0" i="0" u="none" strike="noStrike" cap="none" normalizeH="0" baseline="0">
                        <a:ln>
                          <a:noFill/>
                        </a:ln>
                        <a:solidFill>
                          <a:schemeClr val="tx1"/>
                        </a:solidFill>
                        <a:effectLst/>
                        <a:latin typeface="Arial" charset="0"/>
                      </a:endParaRPr>
                    </a:p>
                  </a:txBody>
                  <a:tcPr marR="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439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TOTAL</a:t>
                      </a:r>
                      <a:endParaRPr kumimoji="0" lang="en-US" sz="1400" b="0" i="0" u="none" strike="noStrike" cap="none" normalizeH="0" baseline="0" dirty="0">
                        <a:ln>
                          <a:noFill/>
                        </a:ln>
                        <a:solidFill>
                          <a:schemeClr val="tx1"/>
                        </a:solidFill>
                        <a:effectLst/>
                        <a:latin typeface="Arial" charset="0"/>
                      </a:endParaRPr>
                    </a:p>
                  </a:txBody>
                  <a:tcPr marR="0" anchor="b" horzOverflow="overflow">
                    <a:lnL cap="flat">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endParaRPr>
                    </a:p>
                  </a:txBody>
                  <a:tcPr marR="0" anchor="b"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endParaRPr>
                    </a:p>
                  </a:txBody>
                  <a:tcPr marR="0" anchor="b"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$750.00</a:t>
                      </a:r>
                      <a:endParaRPr kumimoji="0" lang="en-US" sz="1400" b="0" i="0" u="none" strike="noStrike" cap="none" normalizeH="0" baseline="0">
                        <a:ln>
                          <a:noFill/>
                        </a:ln>
                        <a:solidFill>
                          <a:schemeClr val="tx1"/>
                        </a:solidFill>
                        <a:effectLst/>
                        <a:latin typeface="Arial" charset="0"/>
                      </a:endParaRPr>
                    </a:p>
                  </a:txBody>
                  <a:tcPr marL="0" marR="0" anchor="b" horzOverflow="overflow">
                    <a:lnL>
                      <a:noFill/>
                    </a:lnL>
                    <a:lnR w="12700" cap="flat" cmpd="sng" algn="ctr">
                      <a:noFill/>
                      <a:prstDash val="solid"/>
                      <a:round/>
                      <a:headEnd type="none" w="med" len="med"/>
                      <a:tailEnd type="none" w="med" len="med"/>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endParaRPr>
                    </a:p>
                  </a:txBody>
                  <a:tcPr marR="137160" anchor="b" horzOverflow="overflow">
                    <a:lnL w="12700" cap="flat" cmpd="sng" algn="ctr">
                      <a:noFill/>
                      <a:prstDash val="solid"/>
                      <a:round/>
                      <a:headEnd type="none" w="med" len="med"/>
                      <a:tailEnd type="none" w="med" len="med"/>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$900.00</a:t>
                      </a:r>
                      <a:endParaRPr kumimoji="0" lang="en-US" sz="1400" b="0" i="0" u="none" strike="noStrike" cap="none" normalizeH="0" baseline="0" dirty="0">
                        <a:ln>
                          <a:noFill/>
                        </a:ln>
                        <a:solidFill>
                          <a:schemeClr val="tx1"/>
                        </a:solidFill>
                        <a:effectLst/>
                        <a:latin typeface="Arial" charset="0"/>
                      </a:endParaRPr>
                    </a:p>
                  </a:txBody>
                  <a:tcPr marL="0" marR="411480" anchor="b" horzOverflow="overflow">
                    <a:lnL>
                      <a:noFill/>
                    </a:lnL>
                    <a:lnR w="12700" cap="flat" cmpd="sng" algn="ctr">
                      <a:noFill/>
                      <a:prstDash val="solid"/>
                      <a:round/>
                      <a:headEnd type="none" w="med" len="med"/>
                      <a:tailEnd type="none" w="med" len="med"/>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endParaRPr>
                    </a:p>
                  </a:txBody>
                  <a:tcPr anchor="b" horzOverflow="overflow">
                    <a:lnL w="12700" cap="flat" cmpd="sng" algn="ctr">
                      <a:noFill/>
                      <a:prstDash val="solid"/>
                      <a:round/>
                      <a:headEnd type="none" w="med" len="med"/>
                      <a:tailEnd type="none" w="med" len="med"/>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$915.00</a:t>
                      </a:r>
                      <a:endParaRPr kumimoji="0" lang="en-US" sz="1400" b="0" i="0" u="none" strike="noStrike" cap="none" normalizeH="0" baseline="0" dirty="0">
                        <a:ln>
                          <a:noFill/>
                        </a:ln>
                        <a:solidFill>
                          <a:schemeClr val="tx1"/>
                        </a:solidFill>
                        <a:effectLst/>
                        <a:latin typeface="Arial" charset="0"/>
                      </a:endParaRPr>
                    </a:p>
                  </a:txBody>
                  <a:tcPr marL="0" marR="0" anchor="b" horzOverflow="overflow">
                    <a:lnL>
                      <a:noFill/>
                    </a:lnL>
                    <a:lnR cap="flat">
                      <a:noFill/>
                    </a:lnR>
                    <a:lnT>
                      <a:noFill/>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5" name="Group 114"/>
          <p:cNvGraphicFramePr>
            <a:graphicFrameLocks noGrp="1"/>
          </p:cNvGraphicFramePr>
          <p:nvPr>
            <p:extLst>
              <p:ext uri="{D42A27DB-BD31-4B8C-83A1-F6EECF244321}">
                <p14:modId xmlns:p14="http://schemas.microsoft.com/office/powerpoint/2010/main" val="1860187447"/>
              </p:ext>
            </p:extLst>
          </p:nvPr>
        </p:nvGraphicFramePr>
        <p:xfrm>
          <a:off x="414338" y="5286375"/>
          <a:ext cx="8099425" cy="1205348"/>
        </p:xfrm>
        <a:graphic>
          <a:graphicData uri="http://schemas.openxmlformats.org/drawingml/2006/table">
            <a:tbl>
              <a:tblPr/>
              <a:tblGrid>
                <a:gridCol w="3749675">
                  <a:extLst>
                    <a:ext uri="{9D8B030D-6E8A-4147-A177-3AD203B41FA5}">
                      <a16:colId xmlns:a16="http://schemas.microsoft.com/office/drawing/2014/main" val="20000"/>
                    </a:ext>
                  </a:extLst>
                </a:gridCol>
                <a:gridCol w="2174875">
                  <a:extLst>
                    <a:ext uri="{9D8B030D-6E8A-4147-A177-3AD203B41FA5}">
                      <a16:colId xmlns:a16="http://schemas.microsoft.com/office/drawing/2014/main" val="20001"/>
                    </a:ext>
                  </a:extLst>
                </a:gridCol>
                <a:gridCol w="2174875">
                  <a:extLst>
                    <a:ext uri="{9D8B030D-6E8A-4147-A177-3AD203B41FA5}">
                      <a16:colId xmlns:a16="http://schemas.microsoft.com/office/drawing/2014/main" val="20002"/>
                    </a:ext>
                  </a:extLst>
                </a:gridCol>
              </a:tblGrid>
              <a:tr h="262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mj-lt"/>
                          <a:cs typeface="Times New Roman" pitchFamily="18" charset="0"/>
                        </a:rPr>
                        <a:t>Formula</a:t>
                      </a:r>
                      <a:endParaRPr kumimoji="0" lang="en-US" sz="1400" b="1" i="0" u="none" strike="noStrike" cap="none" normalizeH="0" baseline="0" dirty="0">
                        <a:ln>
                          <a:noFill/>
                        </a:ln>
                        <a:solidFill>
                          <a:srgbClr val="0066B3"/>
                        </a:solidFill>
                        <a:effectLst/>
                        <a:latin typeface="+mj-lt"/>
                      </a:endParaRPr>
                    </a:p>
                  </a:txBody>
                  <a:tcPr anchor="b" horzOverflow="overflow">
                    <a:lnL cap="flat">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mj-lt"/>
                          <a:cs typeface="Times New Roman" pitchFamily="18" charset="0"/>
                        </a:rPr>
                        <a:t>Applied to 2014</a:t>
                      </a:r>
                      <a:endParaRPr kumimoji="0" lang="en-US" sz="1400" b="1" i="0" u="none" strike="noStrike" cap="none" normalizeH="0" baseline="0" dirty="0">
                        <a:ln>
                          <a:noFill/>
                        </a:ln>
                        <a:solidFill>
                          <a:srgbClr val="0066B3"/>
                        </a:solidFill>
                        <a:effectLst/>
                        <a:latin typeface="+mj-lt"/>
                      </a:endParaRPr>
                    </a:p>
                  </a:txBody>
                  <a:tcPr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mj-lt"/>
                          <a:cs typeface="Times New Roman" pitchFamily="18" charset="0"/>
                        </a:rPr>
                        <a:t>Applied to 2015</a:t>
                      </a:r>
                      <a:endParaRPr kumimoji="0" lang="en-US" sz="1400" b="1" i="0" u="none" strike="noStrike" cap="none" normalizeH="0" baseline="0" dirty="0">
                        <a:ln>
                          <a:noFill/>
                        </a:ln>
                        <a:solidFill>
                          <a:srgbClr val="0066B3"/>
                        </a:solidFill>
                        <a:effectLst/>
                        <a:latin typeface="+mj-lt"/>
                      </a:endParaRPr>
                    </a:p>
                  </a:txBody>
                  <a:tcPr anchor="b" horzOverflow="overflow">
                    <a:lnL>
                      <a:noFill/>
                    </a:lnL>
                    <a:lnR cap="flat">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05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a:ln>
                          <a:noFill/>
                        </a:ln>
                        <a:solidFill>
                          <a:schemeClr val="tx1"/>
                        </a:solidFill>
                        <a:effectLst/>
                        <a:latin typeface="Arial" charset="0"/>
                      </a:endParaRPr>
                    </a:p>
                  </a:txBody>
                  <a:tcPr anchor="b" horzOverflow="overflow">
                    <a:lnL cap="flat">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a:ln>
                          <a:noFill/>
                        </a:ln>
                        <a:solidFill>
                          <a:schemeClr val="tx1"/>
                        </a:solidFill>
                        <a:effectLst/>
                        <a:latin typeface="Arial" charset="0"/>
                      </a:endParaRPr>
                    </a:p>
                  </a:txBody>
                  <a:tcPr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a:ln>
                          <a:noFill/>
                        </a:ln>
                        <a:solidFill>
                          <a:schemeClr val="tx1"/>
                        </a:solidFill>
                        <a:effectLst/>
                        <a:latin typeface="Arial" charset="0"/>
                      </a:endParaRPr>
                    </a:p>
                  </a:txBody>
                  <a:tcPr anchor="b" horzOverflow="overflow">
                    <a:lnL>
                      <a:noFill/>
                    </a:lnL>
                    <a:lnR cap="flat">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16" name="Group 89"/>
          <p:cNvGrpSpPr>
            <a:grpSpLocks/>
          </p:cNvGrpSpPr>
          <p:nvPr/>
        </p:nvGrpSpPr>
        <p:grpSpPr bwMode="auto">
          <a:xfrm>
            <a:off x="373063" y="5699125"/>
            <a:ext cx="8134350" cy="717550"/>
            <a:chOff x="428" y="3111"/>
            <a:chExt cx="5206" cy="452"/>
          </a:xfrm>
        </p:grpSpPr>
        <p:graphicFrame>
          <p:nvGraphicFramePr>
            <p:cNvPr id="17" name="Object 253"/>
            <p:cNvGraphicFramePr>
              <a:graphicFrameLocks noChangeAspect="1"/>
            </p:cNvGraphicFramePr>
            <p:nvPr/>
          </p:nvGraphicFramePr>
          <p:xfrm>
            <a:off x="2936" y="3111"/>
            <a:ext cx="1269" cy="452"/>
          </p:xfrm>
          <a:graphic>
            <a:graphicData uri="http://schemas.openxmlformats.org/presentationml/2006/ole">
              <mc:AlternateContent xmlns:mc="http://schemas.openxmlformats.org/markup-compatibility/2006">
                <mc:Choice xmlns:v="urn:schemas-microsoft-com:vml" Requires="v">
                  <p:oleObj name="Equation" r:id="rId2" imgW="1206360" imgH="431640" progId="Equation.3">
                    <p:embed/>
                  </p:oleObj>
                </mc:Choice>
                <mc:Fallback>
                  <p:oleObj name="Equation" r:id="rId2" imgW="1206360" imgH="4316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 y="3111"/>
                          <a:ext cx="1269" cy="4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54"/>
            <p:cNvGraphicFramePr>
              <a:graphicFrameLocks noChangeAspect="1"/>
            </p:cNvGraphicFramePr>
            <p:nvPr/>
          </p:nvGraphicFramePr>
          <p:xfrm>
            <a:off x="4338" y="3111"/>
            <a:ext cx="1296" cy="452"/>
          </p:xfrm>
          <a:graphic>
            <a:graphicData uri="http://schemas.openxmlformats.org/presentationml/2006/ole">
              <mc:AlternateContent xmlns:mc="http://schemas.openxmlformats.org/markup-compatibility/2006">
                <mc:Choice xmlns:v="urn:schemas-microsoft-com:vml" Requires="v">
                  <p:oleObj name="Equation" r:id="rId4" imgW="1231366" imgH="431613" progId="Equation.3">
                    <p:embed/>
                  </p:oleObj>
                </mc:Choice>
                <mc:Fallback>
                  <p:oleObj name="Equation" r:id="rId4" imgW="1231366"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 y="3111"/>
                          <a:ext cx="1296" cy="4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92"/>
            <p:cNvGrpSpPr>
              <a:grpSpLocks/>
            </p:cNvGrpSpPr>
            <p:nvPr/>
          </p:nvGrpSpPr>
          <p:grpSpPr bwMode="auto">
            <a:xfrm>
              <a:off x="428" y="3181"/>
              <a:ext cx="2386" cy="345"/>
              <a:chOff x="637" y="3184"/>
              <a:chExt cx="2224" cy="322"/>
            </a:xfrm>
          </p:grpSpPr>
          <p:sp>
            <p:nvSpPr>
              <p:cNvPr id="20" name="Rectangle 93"/>
              <p:cNvSpPr>
                <a:spLocks noChangeArrowheads="1"/>
              </p:cNvSpPr>
              <p:nvPr/>
            </p:nvSpPr>
            <p:spPr bwMode="auto">
              <a:xfrm>
                <a:off x="637" y="3233"/>
                <a:ext cx="467" cy="215"/>
              </a:xfrm>
              <a:prstGeom prst="rect">
                <a:avLst/>
              </a:prstGeom>
              <a:noFill/>
              <a:ln w="9525" algn="ctr">
                <a:noFill/>
                <a:miter lim="800000"/>
                <a:headEnd/>
                <a:tailEnd/>
              </a:ln>
            </p:spPr>
            <p:txBody>
              <a:bodyPr wrap="none" anchor="b">
                <a:spAutoFit/>
              </a:bodyPr>
              <a:lstStyle/>
              <a:p>
                <a:pPr algn="ctr"/>
                <a:r>
                  <a:rPr lang="en-US" sz="1800" b="0">
                    <a:latin typeface="Times New Roman" pitchFamily="18" charset="0"/>
                    <a:cs typeface="Times New Roman" pitchFamily="18" charset="0"/>
                  </a:rPr>
                  <a:t>CPI = </a:t>
                </a:r>
                <a:endParaRPr lang="en-US" sz="1800" b="0">
                  <a:latin typeface="Times New Roman" pitchFamily="18" charset="0"/>
                </a:endParaRPr>
              </a:p>
            </p:txBody>
          </p:sp>
          <p:graphicFrame>
            <p:nvGraphicFramePr>
              <p:cNvPr id="21" name="Object 255"/>
              <p:cNvGraphicFramePr>
                <a:graphicFrameLocks noChangeAspect="1"/>
              </p:cNvGraphicFramePr>
              <p:nvPr>
                <p:extLst>
                  <p:ext uri="{D42A27DB-BD31-4B8C-83A1-F6EECF244321}">
                    <p14:modId xmlns:p14="http://schemas.microsoft.com/office/powerpoint/2010/main" val="1118633380"/>
                  </p:ext>
                </p:extLst>
              </p:nvPr>
            </p:nvGraphicFramePr>
            <p:xfrm>
              <a:off x="1055" y="3184"/>
              <a:ext cx="1806" cy="322"/>
            </p:xfrm>
            <a:graphic>
              <a:graphicData uri="http://schemas.openxmlformats.org/presentationml/2006/ole">
                <mc:AlternateContent xmlns:mc="http://schemas.openxmlformats.org/markup-compatibility/2006">
                  <mc:Choice xmlns:v="urn:schemas-microsoft-com:vml" Requires="v">
                    <p:oleObj name="Equation" r:id="rId6" imgW="2336760" imgH="419040" progId="Equation.3">
                      <p:embed/>
                    </p:oleObj>
                  </mc:Choice>
                  <mc:Fallback>
                    <p:oleObj name="Equation" r:id="rId6" imgW="2336760" imgH="419040" progId="Equation.3">
                      <p:embed/>
                      <p:pic>
                        <p:nvPicPr>
                          <p:cNvPr id="0" name=""/>
                          <p:cNvPicPr>
                            <a:picLocks noChangeAspect="1" noChangeArrowheads="1"/>
                          </p:cNvPicPr>
                          <p:nvPr/>
                        </p:nvPicPr>
                        <p:blipFill>
                          <a:blip r:embed="rId7"/>
                          <a:srcRect/>
                          <a:stretch>
                            <a:fillRect/>
                          </a:stretch>
                        </p:blipFill>
                        <p:spPr bwMode="auto">
                          <a:xfrm>
                            <a:off x="1055" y="3184"/>
                            <a:ext cx="1806" cy="3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extLst>
      <p:ext uri="{BB962C8B-B14F-4D97-AF65-F5344CB8AC3E}">
        <p14:creationId xmlns:p14="http://schemas.microsoft.com/office/powerpoint/2010/main" val="82884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CPI calculation—continued</a:t>
            </a:r>
          </a:p>
        </p:txBody>
      </p:sp>
      <p:sp>
        <p:nvSpPr>
          <p:cNvPr id="4" name="Rectangle 5"/>
          <p:cNvSpPr>
            <a:spLocks noChangeArrowheads="1"/>
          </p:cNvSpPr>
          <p:nvPr/>
        </p:nvSpPr>
        <p:spPr bwMode="auto">
          <a:xfrm>
            <a:off x="446088" y="2286000"/>
            <a:ext cx="8355012" cy="774700"/>
          </a:xfrm>
          <a:prstGeom prst="rect">
            <a:avLst/>
          </a:prstGeom>
          <a:noFill/>
          <a:ln w="9525">
            <a:noFill/>
            <a:miter lim="800000"/>
            <a:headEnd/>
            <a:tailEnd/>
          </a:ln>
        </p:spPr>
        <p:txBody>
          <a:bodyPr/>
          <a:lstStyle/>
          <a:p>
            <a:pPr>
              <a:spcBef>
                <a:spcPts val="0"/>
              </a:spcBef>
              <a:spcAft>
                <a:spcPts val="1200"/>
              </a:spcAft>
            </a:pPr>
            <a:r>
              <a:rPr lang="en-US" sz="2200" b="0" dirty="0"/>
              <a:t>Based on these data, the inflation rate from 2014 to 2015 is the percentage change in the CPI:</a:t>
            </a:r>
          </a:p>
        </p:txBody>
      </p:sp>
      <p:graphicFrame>
        <p:nvGraphicFramePr>
          <p:cNvPr id="12" name="Object 11"/>
          <p:cNvGraphicFramePr>
            <a:graphicFrameLocks noChangeAspect="1"/>
          </p:cNvGraphicFramePr>
          <p:nvPr>
            <p:extLst>
              <p:ext uri="{D42A27DB-BD31-4B8C-83A1-F6EECF244321}">
                <p14:modId xmlns:p14="http://schemas.microsoft.com/office/powerpoint/2010/main" val="3247029878"/>
              </p:ext>
            </p:extLst>
          </p:nvPr>
        </p:nvGraphicFramePr>
        <p:xfrm>
          <a:off x="2927350" y="3060700"/>
          <a:ext cx="2465388" cy="682625"/>
        </p:xfrm>
        <a:graphic>
          <a:graphicData uri="http://schemas.openxmlformats.org/presentationml/2006/ole">
            <mc:AlternateContent xmlns:mc="http://schemas.openxmlformats.org/markup-compatibility/2006">
              <mc:Choice xmlns:v="urn:schemas-microsoft-com:vml" Requires="v">
                <p:oleObj name="Equation" r:id="rId2" imgW="1562100" imgH="431800" progId="Equation.3">
                  <p:embed/>
                </p:oleObj>
              </mc:Choice>
              <mc:Fallback>
                <p:oleObj name="Equation" r:id="rId2" imgW="1562100" imgH="431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0" y="3060700"/>
                        <a:ext cx="24653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5"/>
          <p:cNvSpPr>
            <a:spLocks noChangeArrowheads="1"/>
          </p:cNvSpPr>
          <p:nvPr/>
        </p:nvSpPr>
        <p:spPr bwMode="auto">
          <a:xfrm>
            <a:off x="433388" y="3873500"/>
            <a:ext cx="8355012" cy="1460500"/>
          </a:xfrm>
          <a:prstGeom prst="rect">
            <a:avLst/>
          </a:prstGeom>
          <a:noFill/>
          <a:ln w="9525">
            <a:noFill/>
            <a:miter lim="800000"/>
            <a:headEnd/>
            <a:tailEnd/>
          </a:ln>
        </p:spPr>
        <p:txBody>
          <a:bodyPr/>
          <a:lstStyle/>
          <a:p>
            <a:pPr>
              <a:spcBef>
                <a:spcPts val="0"/>
              </a:spcBef>
              <a:spcAft>
                <a:spcPts val="1200"/>
              </a:spcAft>
            </a:pPr>
            <a:r>
              <a:rPr lang="en-US" sz="2200" b="0" dirty="0"/>
              <a:t>Since the CPI measures </a:t>
            </a:r>
            <a:r>
              <a:rPr lang="en-US" sz="2200" b="0" i="1" dirty="0"/>
              <a:t>consumer</a:t>
            </a:r>
            <a:r>
              <a:rPr lang="en-US" sz="2200" b="0" dirty="0"/>
              <a:t> prices, it is often referred to as the </a:t>
            </a:r>
            <a:r>
              <a:rPr lang="en-US" sz="2200" b="0" i="1" dirty="0"/>
              <a:t>cost of living index</a:t>
            </a:r>
            <a:r>
              <a:rPr lang="en-US" sz="2200" b="0" dirty="0"/>
              <a:t>. CPI-inflation is sometimes used to generate “fair” increases in wages for workers, and government benefits.</a:t>
            </a:r>
          </a:p>
        </p:txBody>
      </p:sp>
      <p:graphicFrame>
        <p:nvGraphicFramePr>
          <p:cNvPr id="5" name="Group 114"/>
          <p:cNvGraphicFramePr>
            <a:graphicFrameLocks noGrp="1"/>
          </p:cNvGraphicFramePr>
          <p:nvPr>
            <p:extLst>
              <p:ext uri="{D42A27DB-BD31-4B8C-83A1-F6EECF244321}">
                <p14:modId xmlns:p14="http://schemas.microsoft.com/office/powerpoint/2010/main" val="2356666539"/>
              </p:ext>
            </p:extLst>
          </p:nvPr>
        </p:nvGraphicFramePr>
        <p:xfrm>
          <a:off x="522287" y="866775"/>
          <a:ext cx="8099425" cy="1205348"/>
        </p:xfrm>
        <a:graphic>
          <a:graphicData uri="http://schemas.openxmlformats.org/drawingml/2006/table">
            <a:tbl>
              <a:tblPr/>
              <a:tblGrid>
                <a:gridCol w="3749675">
                  <a:extLst>
                    <a:ext uri="{9D8B030D-6E8A-4147-A177-3AD203B41FA5}">
                      <a16:colId xmlns:a16="http://schemas.microsoft.com/office/drawing/2014/main" val="20000"/>
                    </a:ext>
                  </a:extLst>
                </a:gridCol>
                <a:gridCol w="2174875">
                  <a:extLst>
                    <a:ext uri="{9D8B030D-6E8A-4147-A177-3AD203B41FA5}">
                      <a16:colId xmlns:a16="http://schemas.microsoft.com/office/drawing/2014/main" val="20001"/>
                    </a:ext>
                  </a:extLst>
                </a:gridCol>
                <a:gridCol w="2174875">
                  <a:extLst>
                    <a:ext uri="{9D8B030D-6E8A-4147-A177-3AD203B41FA5}">
                      <a16:colId xmlns:a16="http://schemas.microsoft.com/office/drawing/2014/main" val="20002"/>
                    </a:ext>
                  </a:extLst>
                </a:gridCol>
              </a:tblGrid>
              <a:tr h="262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mj-lt"/>
                          <a:cs typeface="Times New Roman" pitchFamily="18" charset="0"/>
                        </a:rPr>
                        <a:t>Formula</a:t>
                      </a:r>
                      <a:endParaRPr kumimoji="0" lang="en-US" sz="1400" b="1" i="0" u="none" strike="noStrike" cap="none" normalizeH="0" baseline="0" dirty="0">
                        <a:ln>
                          <a:noFill/>
                        </a:ln>
                        <a:solidFill>
                          <a:srgbClr val="0066B3"/>
                        </a:solidFill>
                        <a:effectLst/>
                        <a:latin typeface="+mj-lt"/>
                      </a:endParaRPr>
                    </a:p>
                  </a:txBody>
                  <a:tcPr anchor="b" horzOverflow="overflow">
                    <a:lnL cap="flat">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mj-lt"/>
                          <a:cs typeface="Times New Roman" pitchFamily="18" charset="0"/>
                        </a:rPr>
                        <a:t>Applied to 2014</a:t>
                      </a:r>
                      <a:endParaRPr kumimoji="0" lang="en-US" sz="1400" b="1" i="0" u="none" strike="noStrike" cap="none" normalizeH="0" baseline="0" dirty="0">
                        <a:ln>
                          <a:noFill/>
                        </a:ln>
                        <a:solidFill>
                          <a:srgbClr val="0066B3"/>
                        </a:solidFill>
                        <a:effectLst/>
                        <a:latin typeface="+mj-lt"/>
                      </a:endParaRPr>
                    </a:p>
                  </a:txBody>
                  <a:tcPr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mj-lt"/>
                          <a:cs typeface="Times New Roman" pitchFamily="18" charset="0"/>
                        </a:rPr>
                        <a:t>Applied to 2015</a:t>
                      </a:r>
                      <a:endParaRPr kumimoji="0" lang="en-US" sz="1400" b="1" i="0" u="none" strike="noStrike" cap="none" normalizeH="0" baseline="0" dirty="0">
                        <a:ln>
                          <a:noFill/>
                        </a:ln>
                        <a:solidFill>
                          <a:srgbClr val="0066B3"/>
                        </a:solidFill>
                        <a:effectLst/>
                        <a:latin typeface="+mj-lt"/>
                      </a:endParaRPr>
                    </a:p>
                  </a:txBody>
                  <a:tcPr anchor="b" horzOverflow="overflow">
                    <a:lnL>
                      <a:noFill/>
                    </a:lnL>
                    <a:lnR cap="flat">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05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a:ln>
                          <a:noFill/>
                        </a:ln>
                        <a:solidFill>
                          <a:schemeClr val="tx1"/>
                        </a:solidFill>
                        <a:effectLst/>
                        <a:latin typeface="Arial" charset="0"/>
                      </a:endParaRPr>
                    </a:p>
                  </a:txBody>
                  <a:tcPr anchor="b" horzOverflow="overflow">
                    <a:lnL cap="flat">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a:ln>
                          <a:noFill/>
                        </a:ln>
                        <a:solidFill>
                          <a:schemeClr val="tx1"/>
                        </a:solidFill>
                        <a:effectLst/>
                        <a:latin typeface="Arial" charset="0"/>
                      </a:endParaRPr>
                    </a:p>
                  </a:txBody>
                  <a:tcPr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a:ln>
                          <a:noFill/>
                        </a:ln>
                        <a:solidFill>
                          <a:schemeClr val="tx1"/>
                        </a:solidFill>
                        <a:effectLst/>
                        <a:latin typeface="Arial" charset="0"/>
                      </a:endParaRPr>
                    </a:p>
                  </a:txBody>
                  <a:tcPr anchor="b" horzOverflow="overflow">
                    <a:lnL>
                      <a:noFill/>
                    </a:lnL>
                    <a:lnR cap="flat">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6" name="Group 89"/>
          <p:cNvGrpSpPr>
            <a:grpSpLocks/>
          </p:cNvGrpSpPr>
          <p:nvPr/>
        </p:nvGrpSpPr>
        <p:grpSpPr bwMode="auto">
          <a:xfrm>
            <a:off x="481012" y="1279525"/>
            <a:ext cx="8134350" cy="717550"/>
            <a:chOff x="428" y="3111"/>
            <a:chExt cx="5206" cy="452"/>
          </a:xfrm>
        </p:grpSpPr>
        <p:graphicFrame>
          <p:nvGraphicFramePr>
            <p:cNvPr id="7" name="Object 253"/>
            <p:cNvGraphicFramePr>
              <a:graphicFrameLocks noChangeAspect="1"/>
            </p:cNvGraphicFramePr>
            <p:nvPr/>
          </p:nvGraphicFramePr>
          <p:xfrm>
            <a:off x="2936" y="3111"/>
            <a:ext cx="1269" cy="452"/>
          </p:xfrm>
          <a:graphic>
            <a:graphicData uri="http://schemas.openxmlformats.org/presentationml/2006/ole">
              <mc:AlternateContent xmlns:mc="http://schemas.openxmlformats.org/markup-compatibility/2006">
                <mc:Choice xmlns:v="urn:schemas-microsoft-com:vml" Requires="v">
                  <p:oleObj name="Equation" r:id="rId4" imgW="1206360" imgH="431640" progId="Equation.3">
                    <p:embed/>
                  </p:oleObj>
                </mc:Choice>
                <mc:Fallback>
                  <p:oleObj name="Equation" r:id="rId4" imgW="12063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 y="3111"/>
                          <a:ext cx="1269" cy="4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54"/>
            <p:cNvGraphicFramePr>
              <a:graphicFrameLocks noChangeAspect="1"/>
            </p:cNvGraphicFramePr>
            <p:nvPr/>
          </p:nvGraphicFramePr>
          <p:xfrm>
            <a:off x="4338" y="3111"/>
            <a:ext cx="1296" cy="452"/>
          </p:xfrm>
          <a:graphic>
            <a:graphicData uri="http://schemas.openxmlformats.org/presentationml/2006/ole">
              <mc:AlternateContent xmlns:mc="http://schemas.openxmlformats.org/markup-compatibility/2006">
                <mc:Choice xmlns:v="urn:schemas-microsoft-com:vml" Requires="v">
                  <p:oleObj name="Equation" r:id="rId6" imgW="1231366" imgH="431613" progId="Equation.3">
                    <p:embed/>
                  </p:oleObj>
                </mc:Choice>
                <mc:Fallback>
                  <p:oleObj name="Equation" r:id="rId6" imgW="1231366"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8" y="3111"/>
                          <a:ext cx="1296" cy="4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92"/>
            <p:cNvGrpSpPr>
              <a:grpSpLocks/>
            </p:cNvGrpSpPr>
            <p:nvPr/>
          </p:nvGrpSpPr>
          <p:grpSpPr bwMode="auto">
            <a:xfrm>
              <a:off x="428" y="3181"/>
              <a:ext cx="2386" cy="345"/>
              <a:chOff x="637" y="3184"/>
              <a:chExt cx="2224" cy="322"/>
            </a:xfrm>
          </p:grpSpPr>
          <p:sp>
            <p:nvSpPr>
              <p:cNvPr id="10" name="Rectangle 93"/>
              <p:cNvSpPr>
                <a:spLocks noChangeArrowheads="1"/>
              </p:cNvSpPr>
              <p:nvPr/>
            </p:nvSpPr>
            <p:spPr bwMode="auto">
              <a:xfrm>
                <a:off x="637" y="3233"/>
                <a:ext cx="467" cy="215"/>
              </a:xfrm>
              <a:prstGeom prst="rect">
                <a:avLst/>
              </a:prstGeom>
              <a:noFill/>
              <a:ln w="9525" algn="ctr">
                <a:noFill/>
                <a:miter lim="800000"/>
                <a:headEnd/>
                <a:tailEnd/>
              </a:ln>
            </p:spPr>
            <p:txBody>
              <a:bodyPr wrap="none" anchor="b">
                <a:spAutoFit/>
              </a:bodyPr>
              <a:lstStyle/>
              <a:p>
                <a:pPr algn="ctr"/>
                <a:r>
                  <a:rPr lang="en-US" sz="1800" b="0">
                    <a:latin typeface="Times New Roman" pitchFamily="18" charset="0"/>
                    <a:cs typeface="Times New Roman" pitchFamily="18" charset="0"/>
                  </a:rPr>
                  <a:t>CPI = </a:t>
                </a:r>
                <a:endParaRPr lang="en-US" sz="1800" b="0">
                  <a:latin typeface="Times New Roman" pitchFamily="18" charset="0"/>
                </a:endParaRPr>
              </a:p>
            </p:txBody>
          </p:sp>
          <p:graphicFrame>
            <p:nvGraphicFramePr>
              <p:cNvPr id="11" name="Object 255"/>
              <p:cNvGraphicFramePr>
                <a:graphicFrameLocks noChangeAspect="1"/>
              </p:cNvGraphicFramePr>
              <p:nvPr>
                <p:extLst>
                  <p:ext uri="{D42A27DB-BD31-4B8C-83A1-F6EECF244321}">
                    <p14:modId xmlns:p14="http://schemas.microsoft.com/office/powerpoint/2010/main" val="196532847"/>
                  </p:ext>
                </p:extLst>
              </p:nvPr>
            </p:nvGraphicFramePr>
            <p:xfrm>
              <a:off x="1055" y="3184"/>
              <a:ext cx="1806" cy="322"/>
            </p:xfrm>
            <a:graphic>
              <a:graphicData uri="http://schemas.openxmlformats.org/presentationml/2006/ole">
                <mc:AlternateContent xmlns:mc="http://schemas.openxmlformats.org/markup-compatibility/2006">
                  <mc:Choice xmlns:v="urn:schemas-microsoft-com:vml" Requires="v">
                    <p:oleObj name="Equation" r:id="rId8" imgW="2336760" imgH="419040" progId="Equation.3">
                      <p:embed/>
                    </p:oleObj>
                  </mc:Choice>
                  <mc:Fallback>
                    <p:oleObj name="Equation" r:id="rId8" imgW="2336760" imgH="419040" progId="Equation.3">
                      <p:embed/>
                      <p:pic>
                        <p:nvPicPr>
                          <p:cNvPr id="0" name=""/>
                          <p:cNvPicPr>
                            <a:picLocks noChangeAspect="1" noChangeArrowheads="1"/>
                          </p:cNvPicPr>
                          <p:nvPr/>
                        </p:nvPicPr>
                        <p:blipFill>
                          <a:blip r:embed="rId9"/>
                          <a:srcRect/>
                          <a:stretch>
                            <a:fillRect/>
                          </a:stretch>
                        </p:blipFill>
                        <p:spPr bwMode="auto">
                          <a:xfrm>
                            <a:off x="1055" y="3184"/>
                            <a:ext cx="1806" cy="3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extLst>
      <p:ext uri="{BB962C8B-B14F-4D97-AF65-F5344CB8AC3E}">
        <p14:creationId xmlns:p14="http://schemas.microsoft.com/office/powerpoint/2010/main" val="371731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left)">
                                      <p:cBhvr>
                                        <p:cTn id="1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Measuring the Unemployment Rate, the Labor Force Participation Rate, and the Employment–Population Ratio</a:t>
            </a:r>
            <a:endParaRPr lang="en-US" dirty="0"/>
          </a:p>
        </p:txBody>
      </p:sp>
      <p:sp>
        <p:nvSpPr>
          <p:cNvPr id="3" name="Content Placeholder 2"/>
          <p:cNvSpPr>
            <a:spLocks noGrp="1"/>
          </p:cNvSpPr>
          <p:nvPr>
            <p:ph sz="quarter" idx="10"/>
          </p:nvPr>
        </p:nvSpPr>
        <p:spPr/>
        <p:txBody>
          <a:bodyPr/>
          <a:lstStyle/>
          <a:p>
            <a:r>
              <a:rPr lang="en-US" dirty="0"/>
              <a:t>9.1</a:t>
            </a:r>
          </a:p>
        </p:txBody>
      </p:sp>
      <p:sp>
        <p:nvSpPr>
          <p:cNvPr id="4" name="Text Placeholder 3"/>
          <p:cNvSpPr>
            <a:spLocks noGrp="1"/>
          </p:cNvSpPr>
          <p:nvPr>
            <p:ph type="body" sz="quarter" idx="11"/>
          </p:nvPr>
        </p:nvSpPr>
        <p:spPr/>
        <p:txBody>
          <a:bodyPr/>
          <a:lstStyle/>
          <a:p>
            <a:r>
              <a:rPr lang="en-US" dirty="0"/>
              <a:t>Define the unemployment rate, the labor force participation rate, and the employment–population ratio and understand how they are computed.</a:t>
            </a:r>
          </a:p>
        </p:txBody>
      </p:sp>
    </p:spTree>
    <p:extLst>
      <p:ext uri="{BB962C8B-B14F-4D97-AF65-F5344CB8AC3E}">
        <p14:creationId xmlns:p14="http://schemas.microsoft.com/office/powerpoint/2010/main" val="2921488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CPI an accurate measure of inflation?</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Some potential problems with the CPI include:</a:t>
            </a:r>
          </a:p>
          <a:p>
            <a:pPr>
              <a:spcBef>
                <a:spcPts val="0"/>
              </a:spcBef>
              <a:spcAft>
                <a:spcPts val="1200"/>
              </a:spcAft>
            </a:pPr>
            <a:r>
              <a:rPr lang="en-US" i="1" dirty="0"/>
              <a:t>Substitution bias</a:t>
            </a:r>
            <a:r>
              <a:rPr lang="en-US" dirty="0"/>
              <a:t>: Consumers may change their purchasing habits away from goods that have increased in price.</a:t>
            </a:r>
          </a:p>
          <a:p>
            <a:pPr>
              <a:spcBef>
                <a:spcPts val="0"/>
              </a:spcBef>
              <a:spcAft>
                <a:spcPts val="1200"/>
              </a:spcAft>
            </a:pPr>
            <a:r>
              <a:rPr lang="en-US" i="1" dirty="0"/>
              <a:t>Increase in quality bias</a:t>
            </a:r>
            <a:r>
              <a:rPr lang="en-US" dirty="0"/>
              <a:t>: Products like cars and computers have become more durable and better quality over time. It is hard to isolate the pure-inflation part of price increases.</a:t>
            </a:r>
          </a:p>
          <a:p>
            <a:pPr>
              <a:spcBef>
                <a:spcPts val="0"/>
              </a:spcBef>
              <a:spcAft>
                <a:spcPts val="1200"/>
              </a:spcAft>
            </a:pPr>
            <a:r>
              <a:rPr lang="en-US" i="1" dirty="0"/>
              <a:t>New product bias</a:t>
            </a:r>
            <a:r>
              <a:rPr lang="en-US" dirty="0"/>
              <a:t>: The basket of goods changes only every 10 years. There is a delay to including new goods like cell phones.</a:t>
            </a:r>
          </a:p>
          <a:p>
            <a:pPr>
              <a:spcBef>
                <a:spcPts val="0"/>
              </a:spcBef>
              <a:spcAft>
                <a:spcPts val="1200"/>
              </a:spcAft>
            </a:pPr>
            <a:r>
              <a:rPr lang="en-US" i="1" dirty="0"/>
              <a:t>Outlet bias</a:t>
            </a:r>
            <a:r>
              <a:rPr lang="en-US" dirty="0"/>
              <a:t>: Increases in purchases from discount stores like Sam’s Club and Costco or the internet are not incorporated into the CPI; it still uses full-retail price.</a:t>
            </a:r>
          </a:p>
          <a:p>
            <a:pPr>
              <a:spcBef>
                <a:spcPts val="0"/>
              </a:spcBef>
              <a:spcAft>
                <a:spcPts val="1200"/>
              </a:spcAft>
            </a:pPr>
            <a:r>
              <a:rPr lang="en-US" dirty="0"/>
              <a:t>For these reasons, economists believe the CPI overstates true inflation by 0.5 to 1 percentage point.</a:t>
            </a:r>
          </a:p>
        </p:txBody>
      </p:sp>
    </p:spTree>
    <p:extLst>
      <p:ext uri="{BB962C8B-B14F-4D97-AF65-F5344CB8AC3E}">
        <p14:creationId xmlns:p14="http://schemas.microsoft.com/office/powerpoint/2010/main" val="2678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Producer price index (PPI)</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The </a:t>
            </a:r>
            <a:r>
              <a:rPr lang="en-US" i="1" dirty="0"/>
              <a:t>producer price index</a:t>
            </a:r>
            <a:r>
              <a:rPr lang="en-US" dirty="0"/>
              <a:t> is an average of the prices received by producers of goods and services at all stages of the production process.</a:t>
            </a:r>
          </a:p>
          <a:p>
            <a:pPr>
              <a:spcBef>
                <a:spcPts val="0"/>
              </a:spcBef>
              <a:spcAft>
                <a:spcPts val="1200"/>
              </a:spcAft>
            </a:pPr>
            <a:r>
              <a:rPr lang="en-US" dirty="0"/>
              <a:t>It is conceptually similar to the CPI, in that it uses a basket of goods, but the goods are those used by producers.</a:t>
            </a:r>
          </a:p>
          <a:p>
            <a:pPr>
              <a:spcBef>
                <a:spcPts val="0"/>
              </a:spcBef>
              <a:spcAft>
                <a:spcPts val="1200"/>
              </a:spcAft>
            </a:pPr>
            <a:r>
              <a:rPr lang="en-US" dirty="0"/>
              <a:t>The PPI can give early warning of future movements in consumer prices.</a:t>
            </a:r>
          </a:p>
        </p:txBody>
      </p:sp>
    </p:spTree>
    <p:extLst>
      <p:ext uri="{BB962C8B-B14F-4D97-AF65-F5344CB8AC3E}">
        <p14:creationId xmlns:p14="http://schemas.microsoft.com/office/powerpoint/2010/main" val="37202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Using Price Indexes to Adjust for the Effects of Inflation</a:t>
            </a:r>
            <a:endParaRPr lang="en-US" dirty="0"/>
          </a:p>
        </p:txBody>
      </p:sp>
      <p:sp>
        <p:nvSpPr>
          <p:cNvPr id="3" name="Content Placeholder 2"/>
          <p:cNvSpPr>
            <a:spLocks noGrp="1"/>
          </p:cNvSpPr>
          <p:nvPr>
            <p:ph sz="quarter" idx="10"/>
          </p:nvPr>
        </p:nvSpPr>
        <p:spPr/>
        <p:txBody>
          <a:bodyPr/>
          <a:lstStyle/>
          <a:p>
            <a:r>
              <a:rPr lang="en-US" dirty="0"/>
              <a:t>9.5</a:t>
            </a:r>
          </a:p>
        </p:txBody>
      </p:sp>
      <p:sp>
        <p:nvSpPr>
          <p:cNvPr id="4" name="Text Placeholder 3"/>
          <p:cNvSpPr>
            <a:spLocks noGrp="1"/>
          </p:cNvSpPr>
          <p:nvPr>
            <p:ph type="body" sz="quarter" idx="11"/>
          </p:nvPr>
        </p:nvSpPr>
        <p:spPr/>
        <p:txBody>
          <a:bodyPr/>
          <a:lstStyle/>
          <a:p>
            <a:r>
              <a:rPr lang="en-US" dirty="0"/>
              <a:t>Use price indexes to adjust for the effects of inflation.</a:t>
            </a:r>
          </a:p>
        </p:txBody>
      </p:sp>
    </p:spTree>
    <p:extLst>
      <p:ext uri="{BB962C8B-B14F-4D97-AF65-F5344CB8AC3E}">
        <p14:creationId xmlns:p14="http://schemas.microsoft.com/office/powerpoint/2010/main" val="243440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price indexes to adjust prices</a:t>
            </a:r>
          </a:p>
        </p:txBody>
      </p:sp>
      <p:sp>
        <p:nvSpPr>
          <p:cNvPr id="7" name="Rectangle 5"/>
          <p:cNvSpPr>
            <a:spLocks noChangeArrowheads="1"/>
          </p:cNvSpPr>
          <p:nvPr/>
        </p:nvSpPr>
        <p:spPr bwMode="auto">
          <a:xfrm>
            <a:off x="446088" y="939800"/>
            <a:ext cx="8355012" cy="1574800"/>
          </a:xfrm>
          <a:prstGeom prst="rect">
            <a:avLst/>
          </a:prstGeom>
          <a:noFill/>
          <a:ln w="9525">
            <a:noFill/>
            <a:miter lim="800000"/>
            <a:headEnd/>
            <a:tailEnd/>
          </a:ln>
        </p:spPr>
        <p:txBody>
          <a:bodyPr/>
          <a:lstStyle/>
          <a:p>
            <a:pPr>
              <a:spcBef>
                <a:spcPts val="0"/>
              </a:spcBef>
              <a:spcAft>
                <a:spcPts val="1200"/>
              </a:spcAft>
            </a:pPr>
            <a:r>
              <a:rPr lang="en-US" sz="2200" b="0" dirty="0"/>
              <a:t>Suppose your mother received a salary of $25,000 in 1987. This would have bought much more than a salary of $25,000 in 2012.</a:t>
            </a:r>
          </a:p>
          <a:p>
            <a:pPr>
              <a:spcBef>
                <a:spcPts val="0"/>
              </a:spcBef>
              <a:spcAft>
                <a:spcPts val="1200"/>
              </a:spcAft>
            </a:pPr>
            <a:r>
              <a:rPr lang="en-US" sz="2200" b="0" dirty="0"/>
              <a:t>We can use the CPI to estimate the purchasing power of that $25,000 in 2012 dollars:</a:t>
            </a:r>
          </a:p>
        </p:txBody>
      </p:sp>
      <p:graphicFrame>
        <p:nvGraphicFramePr>
          <p:cNvPr id="9" name="Object 8"/>
          <p:cNvGraphicFramePr>
            <a:graphicFrameLocks noGrp="1" noChangeAspect="1"/>
          </p:cNvGraphicFramePr>
          <p:nvPr>
            <p:extLst>
              <p:ext uri="{D42A27DB-BD31-4B8C-83A1-F6EECF244321}">
                <p14:modId xmlns:p14="http://schemas.microsoft.com/office/powerpoint/2010/main" val="1323065729"/>
              </p:ext>
            </p:extLst>
          </p:nvPr>
        </p:nvGraphicFramePr>
        <p:xfrm>
          <a:off x="1133475" y="2697163"/>
          <a:ext cx="6604000" cy="725487"/>
        </p:xfrm>
        <a:graphic>
          <a:graphicData uri="http://schemas.openxmlformats.org/presentationml/2006/ole">
            <mc:AlternateContent xmlns:mc="http://schemas.openxmlformats.org/markup-compatibility/2006">
              <mc:Choice xmlns:v="urn:schemas-microsoft-com:vml" Requires="v">
                <p:oleObj name="Equation" r:id="rId2" imgW="3771720" imgH="431640" progId="Equation.3">
                  <p:embed/>
                </p:oleObj>
              </mc:Choice>
              <mc:Fallback>
                <p:oleObj name="Equation" r:id="rId2" imgW="3771720" imgH="431640" progId="Equation.3">
                  <p:embed/>
                  <p:pic>
                    <p:nvPicPr>
                      <p:cNvPr id="0" name=""/>
                      <p:cNvPicPr>
                        <a:picLocks noGrp="1" noChangeAspect="1" noChangeArrowheads="1"/>
                      </p:cNvPicPr>
                      <p:nvPr/>
                    </p:nvPicPr>
                    <p:blipFill>
                      <a:blip r:embed="rId3"/>
                      <a:srcRect/>
                      <a:stretch>
                        <a:fillRect/>
                      </a:stretch>
                    </p:blipFill>
                    <p:spPr bwMode="auto">
                      <a:xfrm>
                        <a:off x="1133475" y="2697163"/>
                        <a:ext cx="66040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Grp="1" noChangeAspect="1"/>
          </p:cNvGraphicFramePr>
          <p:nvPr>
            <p:extLst>
              <p:ext uri="{D42A27DB-BD31-4B8C-83A1-F6EECF244321}">
                <p14:modId xmlns:p14="http://schemas.microsoft.com/office/powerpoint/2010/main" val="3723789583"/>
              </p:ext>
            </p:extLst>
          </p:nvPr>
        </p:nvGraphicFramePr>
        <p:xfrm>
          <a:off x="3454400" y="3594100"/>
          <a:ext cx="3181350" cy="727075"/>
        </p:xfrm>
        <a:graphic>
          <a:graphicData uri="http://schemas.openxmlformats.org/presentationml/2006/ole">
            <mc:AlternateContent xmlns:mc="http://schemas.openxmlformats.org/markup-compatibility/2006">
              <mc:Choice xmlns:v="urn:schemas-microsoft-com:vml" Requires="v">
                <p:oleObj name="Equation" r:id="rId4" imgW="1815840" imgH="431640" progId="Equation.3">
                  <p:embed/>
                </p:oleObj>
              </mc:Choice>
              <mc:Fallback>
                <p:oleObj name="Equation" r:id="rId4" imgW="1815840" imgH="431640" progId="Equation.3">
                  <p:embed/>
                  <p:pic>
                    <p:nvPicPr>
                      <p:cNvPr id="0" name=""/>
                      <p:cNvPicPr>
                        <a:picLocks noGrp="1" noChangeAspect="1" noChangeArrowheads="1"/>
                      </p:cNvPicPr>
                      <p:nvPr/>
                    </p:nvPicPr>
                    <p:blipFill>
                      <a:blip r:embed="rId5"/>
                      <a:srcRect/>
                      <a:stretch>
                        <a:fillRect/>
                      </a:stretch>
                    </p:blipFill>
                    <p:spPr bwMode="auto">
                      <a:xfrm>
                        <a:off x="3454400" y="3594100"/>
                        <a:ext cx="31813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5"/>
          <p:cNvSpPr>
            <a:spLocks noChangeArrowheads="1"/>
          </p:cNvSpPr>
          <p:nvPr/>
        </p:nvSpPr>
        <p:spPr bwMode="auto">
          <a:xfrm>
            <a:off x="446088" y="4495800"/>
            <a:ext cx="8355012" cy="889000"/>
          </a:xfrm>
          <a:prstGeom prst="rect">
            <a:avLst/>
          </a:prstGeom>
          <a:noFill/>
          <a:ln w="9525">
            <a:noFill/>
            <a:miter lim="800000"/>
            <a:headEnd/>
            <a:tailEnd/>
          </a:ln>
        </p:spPr>
        <p:txBody>
          <a:bodyPr/>
          <a:lstStyle/>
          <a:p>
            <a:pPr>
              <a:spcBef>
                <a:spcPts val="0"/>
              </a:spcBef>
              <a:spcAft>
                <a:spcPts val="1200"/>
              </a:spcAft>
            </a:pPr>
            <a:r>
              <a:rPr lang="en-US" sz="2200" b="0" dirty="0"/>
              <a:t>So $25,000 in 1987 would have bought about as much as $50,000 in 2012.</a:t>
            </a:r>
          </a:p>
        </p:txBody>
      </p:sp>
    </p:spTree>
    <p:extLst>
      <p:ext uri="{BB962C8B-B14F-4D97-AF65-F5344CB8AC3E}">
        <p14:creationId xmlns:p14="http://schemas.microsoft.com/office/powerpoint/2010/main" val="229020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17" presetClass="entr" presetSubtype="1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left)">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Nominal and real values</a:t>
            </a:r>
          </a:p>
        </p:txBody>
      </p:sp>
      <p:sp>
        <p:nvSpPr>
          <p:cNvPr id="7" name="Rectangle 5"/>
          <p:cNvSpPr>
            <a:spLocks noChangeArrowheads="1"/>
          </p:cNvSpPr>
          <p:nvPr/>
        </p:nvSpPr>
        <p:spPr bwMode="auto">
          <a:xfrm>
            <a:off x="152400" y="762000"/>
            <a:ext cx="8839200" cy="2184400"/>
          </a:xfrm>
          <a:prstGeom prst="rect">
            <a:avLst/>
          </a:prstGeom>
          <a:noFill/>
          <a:ln w="9525">
            <a:noFill/>
            <a:miter lim="800000"/>
            <a:headEnd/>
            <a:tailEnd/>
          </a:ln>
        </p:spPr>
        <p:txBody>
          <a:bodyPr/>
          <a:lstStyle/>
          <a:p>
            <a:pPr>
              <a:spcBef>
                <a:spcPts val="0"/>
              </a:spcBef>
              <a:spcAft>
                <a:spcPts val="1200"/>
              </a:spcAft>
            </a:pPr>
            <a:r>
              <a:rPr lang="en-US" sz="2200" b="0" dirty="0"/>
              <a:t>The current standard base “year” for the CPI is an average of 1982-1984 prices.</a:t>
            </a:r>
          </a:p>
          <a:p>
            <a:pPr>
              <a:spcBef>
                <a:spcPts val="0"/>
              </a:spcBef>
              <a:spcAft>
                <a:spcPts val="1200"/>
              </a:spcAft>
            </a:pPr>
            <a:r>
              <a:rPr lang="en-US" sz="2200" b="0" dirty="0"/>
              <a:t>Values like wages in current-year dollars are called </a:t>
            </a:r>
            <a:r>
              <a:rPr lang="en-US" sz="2200" b="0" i="1" dirty="0"/>
              <a:t>nominal variables</a:t>
            </a:r>
            <a:r>
              <a:rPr lang="en-US" sz="2200" b="0" dirty="0"/>
              <a:t>. When we adjust them for inflation, by dividing by the current year’s price index and multiplying by 100, we convert them to </a:t>
            </a:r>
            <a:r>
              <a:rPr lang="en-US" sz="2200" b="0" i="1" dirty="0"/>
              <a:t>real variables.</a:t>
            </a:r>
          </a:p>
          <a:p>
            <a:pPr>
              <a:spcBef>
                <a:spcPts val="0"/>
              </a:spcBef>
              <a:spcAft>
                <a:spcPts val="1200"/>
              </a:spcAft>
            </a:pPr>
            <a:r>
              <a:rPr lang="en-US" sz="2200" i="1" dirty="0"/>
              <a:t>Example: Caterpillar employees signed a contract freezing wages until 2018. How much less will their wages be worth then?</a:t>
            </a:r>
            <a:endParaRPr lang="en-US" sz="2200" b="0" dirty="0"/>
          </a:p>
        </p:txBody>
      </p:sp>
      <p:graphicFrame>
        <p:nvGraphicFramePr>
          <p:cNvPr id="8" name="Group 109"/>
          <p:cNvGraphicFramePr>
            <a:graphicFrameLocks noGrp="1"/>
          </p:cNvGraphicFramePr>
          <p:nvPr>
            <p:extLst>
              <p:ext uri="{D42A27DB-BD31-4B8C-83A1-F6EECF244321}">
                <p14:modId xmlns:p14="http://schemas.microsoft.com/office/powerpoint/2010/main" val="2390259373"/>
              </p:ext>
            </p:extLst>
          </p:nvPr>
        </p:nvGraphicFramePr>
        <p:xfrm>
          <a:off x="319517" y="3596640"/>
          <a:ext cx="8233504" cy="1127760"/>
        </p:xfrm>
        <a:graphic>
          <a:graphicData uri="http://schemas.openxmlformats.org/drawingml/2006/table">
            <a:tbl>
              <a:tblPr/>
              <a:tblGrid>
                <a:gridCol w="960575">
                  <a:extLst>
                    <a:ext uri="{9D8B030D-6E8A-4147-A177-3AD203B41FA5}">
                      <a16:colId xmlns:a16="http://schemas.microsoft.com/office/drawing/2014/main" val="20000"/>
                    </a:ext>
                  </a:extLst>
                </a:gridCol>
                <a:gridCol w="2363930">
                  <a:extLst>
                    <a:ext uri="{9D8B030D-6E8A-4147-A177-3AD203B41FA5}">
                      <a16:colId xmlns:a16="http://schemas.microsoft.com/office/drawing/2014/main" val="20001"/>
                    </a:ext>
                  </a:extLst>
                </a:gridCol>
                <a:gridCol w="2113267">
                  <a:extLst>
                    <a:ext uri="{9D8B030D-6E8A-4147-A177-3AD203B41FA5}">
                      <a16:colId xmlns:a16="http://schemas.microsoft.com/office/drawing/2014/main" val="20002"/>
                    </a:ext>
                  </a:extLst>
                </a:gridCol>
                <a:gridCol w="2795732">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Year</a:t>
                      </a:r>
                      <a:endParaRPr kumimoji="0" lang="en-US" sz="1400" b="1" i="0" u="none" strike="noStrike" cap="none" normalizeH="0" baseline="0" dirty="0">
                        <a:ln>
                          <a:noFill/>
                        </a:ln>
                        <a:solidFill>
                          <a:srgbClr val="0066B3"/>
                        </a:solidFill>
                        <a:effectLst/>
                        <a:latin typeface="Arial" charset="0"/>
                      </a:endParaRPr>
                    </a:p>
                  </a:txBody>
                  <a:tcPr marL="0" anchor="b" horzOverflow="overflow">
                    <a:lnL cap="flat">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Nominal Average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Hourly Earnings</a:t>
                      </a:r>
                      <a:endParaRPr kumimoji="0" lang="en-US" sz="1400" b="1" i="0" u="none" strike="noStrike" cap="none" normalizeH="0" baseline="0" dirty="0">
                        <a:ln>
                          <a:noFill/>
                        </a:ln>
                        <a:solidFill>
                          <a:srgbClr val="0066B3"/>
                        </a:solidFill>
                        <a:effectLst/>
                        <a:latin typeface="Arial" charset="0"/>
                      </a:endParaRPr>
                    </a:p>
                  </a:txBody>
                  <a:tcPr marL="182880" marR="0"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CPI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(1982</a:t>
                      </a:r>
                      <a:r>
                        <a:rPr kumimoji="0" lang="en-US" sz="1400" b="1" i="0" u="none" strike="noStrike" cap="none" normalizeH="0" baseline="0" dirty="0">
                          <a:ln>
                            <a:noFill/>
                          </a:ln>
                          <a:solidFill>
                            <a:srgbClr val="0066B3"/>
                          </a:solidFill>
                          <a:effectLst/>
                          <a:latin typeface="Arial"/>
                          <a:cs typeface="Arial"/>
                        </a:rPr>
                        <a:t>–</a:t>
                      </a:r>
                      <a:r>
                        <a:rPr kumimoji="0" lang="en-US" sz="1400" b="1" i="0" u="none" strike="noStrike" cap="none" normalizeH="0" baseline="0" dirty="0">
                          <a:ln>
                            <a:noFill/>
                          </a:ln>
                          <a:solidFill>
                            <a:srgbClr val="0066B3"/>
                          </a:solidFill>
                          <a:effectLst/>
                          <a:latin typeface="Arial" charset="0"/>
                          <a:cs typeface="Times New Roman" pitchFamily="18" charset="0"/>
                        </a:rPr>
                        <a:t>1984 = 100)</a:t>
                      </a:r>
                      <a:endParaRPr kumimoji="0" lang="en-US" sz="1400" b="1" i="0" u="none" strike="noStrike" cap="none" normalizeH="0" baseline="0" dirty="0">
                        <a:ln>
                          <a:noFill/>
                        </a:ln>
                        <a:solidFill>
                          <a:srgbClr val="0066B3"/>
                        </a:solidFill>
                        <a:effectLst/>
                        <a:latin typeface="Arial" charset="0"/>
                      </a:endParaRPr>
                    </a:p>
                  </a:txBody>
                  <a:tcPr anchor="b" horzOverflow="overflow">
                    <a:lnL>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Real Average Hourly Earnings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(1982</a:t>
                      </a:r>
                      <a:r>
                        <a:rPr kumimoji="0" lang="en-US" sz="1400" b="1" i="0" u="none" strike="noStrike" cap="none" normalizeH="0" baseline="0" dirty="0">
                          <a:ln>
                            <a:noFill/>
                          </a:ln>
                          <a:solidFill>
                            <a:srgbClr val="0066B3"/>
                          </a:solidFill>
                          <a:effectLst/>
                          <a:latin typeface="Arial"/>
                          <a:cs typeface="Arial"/>
                        </a:rPr>
                        <a:t>–</a:t>
                      </a:r>
                      <a:r>
                        <a:rPr kumimoji="0" lang="en-US" sz="1400" b="1" i="0" u="none" strike="noStrike" cap="none" normalizeH="0" baseline="0" dirty="0">
                          <a:ln>
                            <a:noFill/>
                          </a:ln>
                          <a:solidFill>
                            <a:srgbClr val="0066B3"/>
                          </a:solidFill>
                          <a:effectLst/>
                          <a:latin typeface="Arial" charset="0"/>
                          <a:cs typeface="Times New Roman" pitchFamily="18" charset="0"/>
                        </a:rPr>
                        <a:t>1984 dollars)</a:t>
                      </a:r>
                      <a:endParaRPr kumimoji="0" lang="en-US" sz="1400" b="1" i="0" u="none" strike="noStrike" cap="none" normalizeH="0" baseline="0" dirty="0">
                        <a:ln>
                          <a:noFill/>
                        </a:ln>
                        <a:solidFill>
                          <a:srgbClr val="0066B3"/>
                        </a:solidFill>
                        <a:effectLst/>
                        <a:latin typeface="Arial" charset="0"/>
                      </a:endParaRPr>
                    </a:p>
                  </a:txBody>
                  <a:tcPr horzOverflow="overflow">
                    <a:lnL>
                      <a:noFill/>
                    </a:lnL>
                    <a:lnR cap="flat">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2013</a:t>
                      </a:r>
                      <a:endParaRPr kumimoji="0" lang="en-US" sz="1400" b="0" i="0" u="none" strike="noStrike" cap="none" normalizeH="0" baseline="0" dirty="0">
                        <a:ln>
                          <a:noFill/>
                        </a:ln>
                        <a:solidFill>
                          <a:schemeClr val="tx1"/>
                        </a:solidFill>
                        <a:effectLst/>
                        <a:latin typeface="Arial" charset="0"/>
                      </a:endParaRPr>
                    </a:p>
                  </a:txBody>
                  <a:tcPr anchor="b" horzOverflow="overflow">
                    <a:lnL cap="flat">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$27.00</a:t>
                      </a:r>
                    </a:p>
                  </a:txBody>
                  <a:tcPr marL="0" anchor="b"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233</a:t>
                      </a:r>
                    </a:p>
                  </a:txBody>
                  <a:tcPr marR="685800" anchor="b"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$11.59</a:t>
                      </a:r>
                      <a:endParaRPr kumimoji="0" lang="en-US" sz="1400" b="0" i="0" u="none" strike="noStrike" cap="none" normalizeH="0" baseline="0" dirty="0">
                        <a:ln>
                          <a:noFill/>
                        </a:ln>
                        <a:solidFill>
                          <a:schemeClr val="tx1"/>
                        </a:solidFill>
                        <a:effectLst/>
                        <a:latin typeface="Arial" charset="0"/>
                      </a:endParaRPr>
                    </a:p>
                  </a:txBody>
                  <a:tcPr horzOverflow="overflow">
                    <a:lnL>
                      <a:noFill/>
                    </a:lnL>
                    <a:lnR cap="flat">
                      <a:noFill/>
                    </a:lnR>
                    <a:lnT w="28575" cap="flat" cmpd="sng" algn="ctr">
                      <a:solidFill>
                        <a:srgbClr val="0066B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2018</a:t>
                      </a:r>
                      <a:endParaRPr kumimoji="0" lang="en-US" sz="1400" b="0" i="0" u="none" strike="noStrike" cap="none" normalizeH="0" baseline="0" dirty="0">
                        <a:ln>
                          <a:noFill/>
                        </a:ln>
                        <a:solidFill>
                          <a:schemeClr val="tx1"/>
                        </a:solidFill>
                        <a:effectLst/>
                        <a:latin typeface="Arial" charset="0"/>
                      </a:endParaRPr>
                    </a:p>
                  </a:txBody>
                  <a:tcPr anchor="b" horzOverflow="overflow">
                    <a:lnL cap="flat">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27.00</a:t>
                      </a:r>
                      <a:endParaRPr kumimoji="0" lang="en-US" sz="14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260 (</a:t>
                      </a:r>
                      <a:r>
                        <a:rPr kumimoji="0" lang="en-US" sz="1400" b="0" i="0" u="none" strike="noStrike" cap="none" normalizeH="0" baseline="0" dirty="0" err="1">
                          <a:ln>
                            <a:noFill/>
                          </a:ln>
                          <a:solidFill>
                            <a:schemeClr val="tx1"/>
                          </a:solidFill>
                          <a:effectLst/>
                          <a:latin typeface="Arial" charset="0"/>
                          <a:cs typeface="Times New Roman" pitchFamily="18" charset="0"/>
                        </a:rPr>
                        <a:t>est</a:t>
                      </a:r>
                      <a:r>
                        <a:rPr kumimoji="0" lang="en-US" sz="1400" b="0" i="0" u="none" strike="noStrike" cap="none" normalizeH="0" baseline="0" dirty="0">
                          <a:ln>
                            <a:noFill/>
                          </a:ln>
                          <a:solidFill>
                            <a:schemeClr val="tx1"/>
                          </a:solidFill>
                          <a:effectLst/>
                          <a:latin typeface="Arial" charset="0"/>
                          <a:cs typeface="Times New Roman" pitchFamily="18" charset="0"/>
                        </a:rPr>
                        <a:t>)</a:t>
                      </a:r>
                    </a:p>
                  </a:txBody>
                  <a:tcPr marR="685800" anchor="b"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  10.38</a:t>
                      </a:r>
                    </a:p>
                  </a:txBody>
                  <a:tcPr horzOverflow="overflow">
                    <a:lnL>
                      <a:noFill/>
                    </a:lnL>
                    <a:lnR cap="flat">
                      <a:noFill/>
                    </a:lnR>
                    <a:lnT>
                      <a:noFill/>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Rectangle 5"/>
          <p:cNvSpPr>
            <a:spLocks noChangeArrowheads="1"/>
          </p:cNvSpPr>
          <p:nvPr/>
        </p:nvSpPr>
        <p:spPr bwMode="auto">
          <a:xfrm>
            <a:off x="152400" y="4876800"/>
            <a:ext cx="8355012" cy="838200"/>
          </a:xfrm>
          <a:prstGeom prst="rect">
            <a:avLst/>
          </a:prstGeom>
          <a:noFill/>
          <a:ln w="9525">
            <a:noFill/>
            <a:miter lim="800000"/>
            <a:headEnd/>
            <a:tailEnd/>
          </a:ln>
        </p:spPr>
        <p:txBody>
          <a:bodyPr/>
          <a:lstStyle/>
          <a:p>
            <a:pPr>
              <a:spcBef>
                <a:spcPts val="0"/>
              </a:spcBef>
              <a:spcAft>
                <a:spcPts val="1200"/>
              </a:spcAft>
            </a:pPr>
            <a:r>
              <a:rPr lang="en-US" sz="2200" b="0" dirty="0"/>
              <a:t>If the CPI rises to 260, then Caterpillar employees will receive a real wage decrease of:</a:t>
            </a:r>
          </a:p>
        </p:txBody>
      </p:sp>
      <p:graphicFrame>
        <p:nvGraphicFramePr>
          <p:cNvPr id="9" name="Object 8"/>
          <p:cNvGraphicFramePr>
            <a:graphicFrameLocks noChangeAspect="1"/>
          </p:cNvGraphicFramePr>
          <p:nvPr>
            <p:extLst>
              <p:ext uri="{D42A27DB-BD31-4B8C-83A1-F6EECF244321}">
                <p14:modId xmlns:p14="http://schemas.microsoft.com/office/powerpoint/2010/main" val="362053588"/>
              </p:ext>
            </p:extLst>
          </p:nvPr>
        </p:nvGraphicFramePr>
        <p:xfrm>
          <a:off x="3003550" y="5846763"/>
          <a:ext cx="2865438" cy="579437"/>
        </p:xfrm>
        <a:graphic>
          <a:graphicData uri="http://schemas.openxmlformats.org/presentationml/2006/ole">
            <mc:AlternateContent xmlns:mc="http://schemas.openxmlformats.org/markup-compatibility/2006">
              <mc:Choice xmlns:v="urn:schemas-microsoft-com:vml" Requires="v">
                <p:oleObj name="Equation" r:id="rId2" imgW="2133360" imgH="431640" progId="Equation.3">
                  <p:embed/>
                </p:oleObj>
              </mc:Choice>
              <mc:Fallback>
                <p:oleObj name="Equation" r:id="rId2" imgW="2133360" imgH="431640" progId="Equation.3">
                  <p:embed/>
                  <p:pic>
                    <p:nvPicPr>
                      <p:cNvPr id="0" name=""/>
                      <p:cNvPicPr>
                        <a:picLocks noChangeAspect="1" noChangeArrowheads="1"/>
                      </p:cNvPicPr>
                      <p:nvPr/>
                    </p:nvPicPr>
                    <p:blipFill>
                      <a:blip r:embed="rId3"/>
                      <a:srcRect/>
                      <a:stretch>
                        <a:fillRect/>
                      </a:stretch>
                    </p:blipFill>
                    <p:spPr bwMode="auto">
                      <a:xfrm>
                        <a:off x="3003550" y="5846763"/>
                        <a:ext cx="2865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483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childTnLst>
                          </p:cTn>
                        </p:par>
                        <p:par>
                          <p:cTn id="25" fill="hold">
                            <p:stCondLst>
                              <p:cond delay="500"/>
                            </p:stCondLst>
                            <p:childTnLst>
                              <p:par>
                                <p:cTn id="26" presetID="17" presetClass="entr" presetSubtype="1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Nominal Interest Rates versus Real Interest Rates</a:t>
            </a:r>
            <a:endParaRPr lang="en-US" dirty="0"/>
          </a:p>
        </p:txBody>
      </p:sp>
      <p:sp>
        <p:nvSpPr>
          <p:cNvPr id="3" name="Content Placeholder 2"/>
          <p:cNvSpPr>
            <a:spLocks noGrp="1"/>
          </p:cNvSpPr>
          <p:nvPr>
            <p:ph sz="quarter" idx="10"/>
          </p:nvPr>
        </p:nvSpPr>
        <p:spPr/>
        <p:txBody>
          <a:bodyPr/>
          <a:lstStyle/>
          <a:p>
            <a:r>
              <a:rPr lang="en-US" dirty="0"/>
              <a:t>9.6</a:t>
            </a:r>
          </a:p>
        </p:txBody>
      </p:sp>
      <p:sp>
        <p:nvSpPr>
          <p:cNvPr id="4" name="Text Placeholder 3"/>
          <p:cNvSpPr>
            <a:spLocks noGrp="1"/>
          </p:cNvSpPr>
          <p:nvPr>
            <p:ph type="body" sz="quarter" idx="11"/>
          </p:nvPr>
        </p:nvSpPr>
        <p:spPr/>
        <p:txBody>
          <a:bodyPr/>
          <a:lstStyle/>
          <a:p>
            <a:r>
              <a:rPr lang="en-US" dirty="0"/>
              <a:t>Distinguish between the nominal interest rate and the real interest rate.</a:t>
            </a:r>
          </a:p>
          <a:p>
            <a:endParaRPr lang="en-US" dirty="0"/>
          </a:p>
        </p:txBody>
      </p:sp>
    </p:spTree>
    <p:extLst>
      <p:ext uri="{BB962C8B-B14F-4D97-AF65-F5344CB8AC3E}">
        <p14:creationId xmlns:p14="http://schemas.microsoft.com/office/powerpoint/2010/main" val="2641472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 and interest rates</a:t>
            </a:r>
          </a:p>
        </p:txBody>
      </p:sp>
      <p:sp>
        <p:nvSpPr>
          <p:cNvPr id="3" name="Text Placeholder 2"/>
          <p:cNvSpPr>
            <a:spLocks noGrp="1"/>
          </p:cNvSpPr>
          <p:nvPr>
            <p:ph type="body" sz="quarter" idx="11"/>
          </p:nvPr>
        </p:nvSpPr>
        <p:spPr>
          <a:xfrm>
            <a:off x="152400" y="838200"/>
            <a:ext cx="8839200" cy="5105400"/>
          </a:xfrm>
        </p:spPr>
        <p:txBody>
          <a:bodyPr/>
          <a:lstStyle/>
          <a:p>
            <a:pPr>
              <a:spcBef>
                <a:spcPts val="0"/>
              </a:spcBef>
              <a:spcAft>
                <a:spcPts val="1200"/>
              </a:spcAft>
            </a:pPr>
            <a:r>
              <a:rPr lang="en-US" dirty="0"/>
              <a:t>When you lend money to someone, they typically agree to pay you back </a:t>
            </a:r>
            <a:r>
              <a:rPr lang="en-US" i="1" dirty="0"/>
              <a:t>with interest</a:t>
            </a:r>
            <a:r>
              <a:rPr lang="en-US" dirty="0"/>
              <a:t>. If the </a:t>
            </a:r>
            <a:r>
              <a:rPr lang="en-US" i="1" dirty="0"/>
              <a:t>interest rate</a:t>
            </a:r>
            <a:r>
              <a:rPr lang="en-US" dirty="0"/>
              <a:t> is 6%, for example, then a $1,000 loan paid back in a year will be paid back with $1,060.</a:t>
            </a:r>
          </a:p>
          <a:p>
            <a:pPr>
              <a:spcBef>
                <a:spcPts val="0"/>
              </a:spcBef>
              <a:spcAft>
                <a:spcPts val="1200"/>
              </a:spcAft>
            </a:pPr>
            <a:r>
              <a:rPr lang="en-US" dirty="0"/>
              <a:t>This 6% is the </a:t>
            </a:r>
            <a:r>
              <a:rPr lang="en-US" b="1" i="1" dirty="0"/>
              <a:t>nominal interest rate</a:t>
            </a:r>
            <a:r>
              <a:rPr lang="en-US" dirty="0"/>
              <a:t>: the stated interest rate on a loan. But in that year’s time, prices will have risen; so the $1,060 next year is not worth the same as $1,060 this year.</a:t>
            </a:r>
          </a:p>
          <a:p>
            <a:pPr>
              <a:spcBef>
                <a:spcPts val="0"/>
              </a:spcBef>
              <a:spcAft>
                <a:spcPts val="1200"/>
              </a:spcAft>
            </a:pPr>
            <a:endParaRPr lang="en-US" dirty="0"/>
          </a:p>
          <a:p>
            <a:pPr>
              <a:spcBef>
                <a:spcPts val="0"/>
              </a:spcBef>
              <a:spcAft>
                <a:spcPts val="1200"/>
              </a:spcAft>
            </a:pPr>
            <a:r>
              <a:rPr lang="en-US" dirty="0"/>
              <a:t>We can adjust for inflation by calculating the </a:t>
            </a:r>
            <a:r>
              <a:rPr lang="en-US" b="1" i="1" dirty="0"/>
              <a:t>real interest rate</a:t>
            </a:r>
            <a:r>
              <a:rPr lang="en-US" dirty="0"/>
              <a:t>, equal to the nominal interest rate minus the inflation rate. (Note: this is an approximation, but it is quite accurate for low interest and inflation rates.)</a:t>
            </a:r>
          </a:p>
          <a:p>
            <a:pPr>
              <a:spcBef>
                <a:spcPts val="0"/>
              </a:spcBef>
              <a:spcAft>
                <a:spcPts val="1200"/>
              </a:spcAft>
            </a:pPr>
            <a:r>
              <a:rPr lang="en-US" dirty="0"/>
              <a:t>If prices rise by 2% from this year to next, then your real interest rate on the loan is only 4%. This more accurately reflects the cost of borrowing and lending money.</a:t>
            </a:r>
          </a:p>
        </p:txBody>
      </p:sp>
    </p:spTree>
    <p:extLst>
      <p:ext uri="{BB962C8B-B14F-4D97-AF65-F5344CB8AC3E}">
        <p14:creationId xmlns:p14="http://schemas.microsoft.com/office/powerpoint/2010/main" val="30498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 nominal and real interest rates</a:t>
            </a:r>
          </a:p>
        </p:txBody>
      </p:sp>
      <p:sp>
        <p:nvSpPr>
          <p:cNvPr id="6" name="Rectangle 9"/>
          <p:cNvSpPr>
            <a:spLocks noChangeArrowheads="1"/>
          </p:cNvSpPr>
          <p:nvPr/>
        </p:nvSpPr>
        <p:spPr bwMode="auto">
          <a:xfrm>
            <a:off x="188913" y="914400"/>
            <a:ext cx="2173287" cy="4647426"/>
          </a:xfrm>
          <a:prstGeom prst="rect">
            <a:avLst/>
          </a:prstGeom>
          <a:noFill/>
          <a:ln w="9525">
            <a:noFill/>
            <a:miter lim="800000"/>
            <a:headEnd/>
            <a:tailEnd/>
          </a:ln>
        </p:spPr>
        <p:txBody>
          <a:bodyPr wrap="square">
            <a:spAutoFit/>
          </a:bodyPr>
          <a:lstStyle/>
          <a:p>
            <a:pPr>
              <a:spcAft>
                <a:spcPts val="1200"/>
              </a:spcAft>
            </a:pPr>
            <a:r>
              <a:rPr lang="en-US" sz="2200" b="0" dirty="0"/>
              <a:t>The chart shows the interest rate on three-month treasury-bills, a good measure of the nominal interest rate.</a:t>
            </a:r>
          </a:p>
          <a:p>
            <a:pPr>
              <a:spcAft>
                <a:spcPts val="1200"/>
              </a:spcAft>
            </a:pPr>
            <a:r>
              <a:rPr lang="en-US" sz="2200" b="0" dirty="0"/>
              <a:t>The real interest rate adjusts them for changes in the CPI.</a:t>
            </a:r>
          </a:p>
        </p:txBody>
      </p:sp>
      <p:sp>
        <p:nvSpPr>
          <p:cNvPr id="7" name="Rectangle 9"/>
          <p:cNvSpPr>
            <a:spLocks noChangeArrowheads="1"/>
          </p:cNvSpPr>
          <p:nvPr/>
        </p:nvSpPr>
        <p:spPr bwMode="auto">
          <a:xfrm>
            <a:off x="188912" y="5521404"/>
            <a:ext cx="8713787" cy="1107996"/>
          </a:xfrm>
          <a:prstGeom prst="rect">
            <a:avLst/>
          </a:prstGeom>
          <a:noFill/>
          <a:ln w="9525">
            <a:noFill/>
            <a:miter lim="800000"/>
            <a:headEnd/>
            <a:tailEnd/>
          </a:ln>
        </p:spPr>
        <p:txBody>
          <a:bodyPr wrap="square">
            <a:spAutoFit/>
          </a:bodyPr>
          <a:lstStyle/>
          <a:p>
            <a:pPr>
              <a:spcAft>
                <a:spcPts val="1200"/>
              </a:spcAft>
            </a:pPr>
            <a:r>
              <a:rPr lang="en-US" sz="2200" b="0" dirty="0"/>
              <a:t>Notice that in 2009, the real interest rate was </a:t>
            </a:r>
            <a:r>
              <a:rPr lang="en-US" sz="2200" b="0" i="1" dirty="0"/>
              <a:t>above</a:t>
            </a:r>
            <a:r>
              <a:rPr lang="en-US" sz="2200" b="0" dirty="0"/>
              <a:t> the nominal interest rate. This was because the change in the CPI was negative then, indicating a rare </a:t>
            </a:r>
            <a:r>
              <a:rPr lang="en-US" sz="2200" b="1" i="1" dirty="0"/>
              <a:t>deflation</a:t>
            </a:r>
            <a:r>
              <a:rPr lang="en-US" sz="2200" b="0" dirty="0"/>
              <a:t>, or decrease in the price level.</a:t>
            </a:r>
          </a:p>
        </p:txBody>
      </p:sp>
      <p:sp>
        <p:nvSpPr>
          <p:cNvPr id="3" name="Text Placeholder 2"/>
          <p:cNvSpPr>
            <a:spLocks noGrp="1"/>
          </p:cNvSpPr>
          <p:nvPr>
            <p:ph type="body" sz="quarter" idx="12"/>
          </p:nvPr>
        </p:nvSpPr>
        <p:spPr>
          <a:xfrm>
            <a:off x="5867400" y="5029200"/>
            <a:ext cx="2590800" cy="449263"/>
          </a:xfrm>
        </p:spPr>
        <p:txBody>
          <a:bodyPr/>
          <a:lstStyle/>
          <a:p>
            <a:r>
              <a:rPr lang="en-US" dirty="0"/>
              <a:t>Nominal and real interest rates, 1970-2013</a:t>
            </a:r>
          </a:p>
        </p:txBody>
      </p:sp>
      <p:sp>
        <p:nvSpPr>
          <p:cNvPr id="4" name="Text Placeholder 3"/>
          <p:cNvSpPr>
            <a:spLocks noGrp="1"/>
          </p:cNvSpPr>
          <p:nvPr>
            <p:ph type="body" sz="quarter" idx="13"/>
          </p:nvPr>
        </p:nvSpPr>
        <p:spPr>
          <a:xfrm>
            <a:off x="4533900" y="5029200"/>
            <a:ext cx="1352550" cy="381000"/>
          </a:xfrm>
        </p:spPr>
        <p:txBody>
          <a:bodyPr/>
          <a:lstStyle/>
          <a:p>
            <a:r>
              <a:rPr lang="en-US" dirty="0"/>
              <a:t>Figure 9.8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599" y="787656"/>
            <a:ext cx="6769099" cy="42476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599" y="787656"/>
            <a:ext cx="6769099" cy="424764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599" y="787656"/>
            <a:ext cx="6769099" cy="424764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599" y="787656"/>
            <a:ext cx="6769099" cy="424764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3599" y="787656"/>
            <a:ext cx="6769099" cy="424764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3599" y="787656"/>
            <a:ext cx="6769099" cy="4247647"/>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33599" y="787656"/>
            <a:ext cx="6769099" cy="4247647"/>
          </a:xfrm>
          <a:prstGeom prst="rect">
            <a:avLst/>
          </a:prstGeom>
        </p:spPr>
      </p:pic>
    </p:spTree>
    <p:extLst>
      <p:ext uri="{BB962C8B-B14F-4D97-AF65-F5344CB8AC3E}">
        <p14:creationId xmlns:p14="http://schemas.microsoft.com/office/powerpoint/2010/main" val="31778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750"/>
                                        <p:tgtEl>
                                          <p:spTgt spid="8"/>
                                        </p:tgtEl>
                                      </p:cBhvr>
                                    </p:animEffect>
                                  </p:childTnLst>
                                </p:cTn>
                              </p:par>
                              <p:par>
                                <p:cTn id="12" presetID="2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75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750"/>
                                        <p:tgtEl>
                                          <p:spTgt spid="13"/>
                                        </p:tgtEl>
                                      </p:cBhvr>
                                    </p:animEffect>
                                  </p:childTnLst>
                                </p:cTn>
                              </p:par>
                              <p:par>
                                <p:cTn id="22" presetID="22" presetClass="entr" presetSubtype="2"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7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750"/>
                                        <p:tgtEl>
                                          <p:spTgt spid="11"/>
                                        </p:tgtEl>
                                      </p:cBhvr>
                                    </p:animEffect>
                                  </p:childTnLst>
                                </p:cTn>
                              </p:par>
                              <p:par>
                                <p:cTn id="34" presetID="22" presetClass="entr" presetSubtype="2"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right)">
                                      <p:cBhvr>
                                        <p:cTn id="36" dur="750"/>
                                        <p:tgtEl>
                                          <p:spTgt spid="12"/>
                                        </p:tgtEl>
                                      </p:cBhvr>
                                    </p:animEffect>
                                  </p:childTnLst>
                                </p:cTn>
                              </p:par>
                            </p:childTnLst>
                          </p:cTn>
                        </p:par>
                        <p:par>
                          <p:cTn id="37" fill="hold">
                            <p:stCondLst>
                              <p:cond delay="125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Does Inflation Impose Costs on the Economy?</a:t>
            </a:r>
            <a:endParaRPr lang="en-US" dirty="0"/>
          </a:p>
        </p:txBody>
      </p:sp>
      <p:sp>
        <p:nvSpPr>
          <p:cNvPr id="3" name="Content Placeholder 2"/>
          <p:cNvSpPr>
            <a:spLocks noGrp="1"/>
          </p:cNvSpPr>
          <p:nvPr>
            <p:ph sz="quarter" idx="10"/>
          </p:nvPr>
        </p:nvSpPr>
        <p:spPr/>
        <p:txBody>
          <a:bodyPr/>
          <a:lstStyle/>
          <a:p>
            <a:r>
              <a:rPr lang="en-US" dirty="0"/>
              <a:t>9.7</a:t>
            </a:r>
          </a:p>
        </p:txBody>
      </p:sp>
      <p:sp>
        <p:nvSpPr>
          <p:cNvPr id="4" name="Text Placeholder 3"/>
          <p:cNvSpPr>
            <a:spLocks noGrp="1"/>
          </p:cNvSpPr>
          <p:nvPr>
            <p:ph type="body" sz="quarter" idx="11"/>
          </p:nvPr>
        </p:nvSpPr>
        <p:spPr/>
        <p:txBody>
          <a:bodyPr/>
          <a:lstStyle/>
          <a:p>
            <a:r>
              <a:rPr lang="en-US" dirty="0"/>
              <a:t>Discuss the problems that inflation causes.</a:t>
            </a:r>
          </a:p>
        </p:txBody>
      </p:sp>
    </p:spTree>
    <p:extLst>
      <p:ext uri="{BB962C8B-B14F-4D97-AF65-F5344CB8AC3E}">
        <p14:creationId xmlns:p14="http://schemas.microsoft.com/office/powerpoint/2010/main" val="3043644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inflation a problem?</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Sometimes inflation seems unimportant. After all, if all prices doubled overnight, it seems like nothing much would change: the prices of goods and services would have doubled, but so would your wage; so you could afford exactly as much as before.</a:t>
            </a:r>
          </a:p>
          <a:p>
            <a:pPr>
              <a:spcBef>
                <a:spcPts val="0"/>
              </a:spcBef>
              <a:spcAft>
                <a:spcPts val="1200"/>
              </a:spcAft>
            </a:pPr>
            <a:endParaRPr lang="en-US" dirty="0"/>
          </a:p>
          <a:p>
            <a:pPr>
              <a:spcBef>
                <a:spcPts val="0"/>
              </a:spcBef>
              <a:spcAft>
                <a:spcPts val="1200"/>
              </a:spcAft>
            </a:pPr>
            <a:r>
              <a:rPr lang="en-US" dirty="0"/>
              <a:t>But there are some less obvious problems with inflation. For example, inflation affects the distribution of income and wealth</a:t>
            </a:r>
          </a:p>
          <a:p>
            <a:pPr marL="342900" indent="-342900">
              <a:spcBef>
                <a:spcPts val="0"/>
              </a:spcBef>
              <a:spcAft>
                <a:spcPts val="1200"/>
              </a:spcAft>
              <a:buFont typeface="Arial" panose="020B0604020202020204" pitchFamily="34" charset="0"/>
              <a:buChar char="•"/>
            </a:pPr>
            <a:r>
              <a:rPr lang="en-US" dirty="0"/>
              <a:t>It is unlikely that everyone’s wages would increase at the same rate. Many people have long-term contracts specifying their wage in nominal terms, for example.</a:t>
            </a:r>
          </a:p>
          <a:p>
            <a:pPr marL="342900" indent="-342900">
              <a:spcBef>
                <a:spcPts val="0"/>
              </a:spcBef>
              <a:spcAft>
                <a:spcPts val="1200"/>
              </a:spcAft>
              <a:buFont typeface="Arial" panose="020B0604020202020204" pitchFamily="34" charset="0"/>
              <a:buChar char="•"/>
            </a:pPr>
            <a:r>
              <a:rPr lang="en-US" dirty="0"/>
              <a:t>Also, nominal assets like cash decrease in value when there is significant inflation. If you hold much of your wealth in cash, then inflation causes a significant decrease in real wealth for you.</a:t>
            </a:r>
          </a:p>
        </p:txBody>
      </p:sp>
    </p:spTree>
    <p:extLst>
      <p:ext uri="{BB962C8B-B14F-4D97-AF65-F5344CB8AC3E}">
        <p14:creationId xmlns:p14="http://schemas.microsoft.com/office/powerpoint/2010/main" val="328993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unemployment</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There are more than 300 million people in the United States, and monitoring and reporting on their activities regularly would be very difficult and costly.</a:t>
            </a:r>
          </a:p>
          <a:p>
            <a:pPr>
              <a:spcBef>
                <a:spcPts val="0"/>
              </a:spcBef>
              <a:spcAft>
                <a:spcPts val="1200"/>
              </a:spcAft>
            </a:pPr>
            <a:r>
              <a:rPr lang="en-US" dirty="0"/>
              <a:t>Instead, the U.S. Department of Labor reports </a:t>
            </a:r>
            <a:r>
              <a:rPr lang="en-US" i="1" dirty="0"/>
              <a:t>estimates</a:t>
            </a:r>
            <a:r>
              <a:rPr lang="en-US" dirty="0"/>
              <a:t> of employment, unemployment, and other statistics related to the </a:t>
            </a:r>
            <a:r>
              <a:rPr lang="en-US" b="1" i="1" dirty="0"/>
              <a:t>labor force</a:t>
            </a:r>
            <a:r>
              <a:rPr lang="en-US" dirty="0"/>
              <a:t> each month.</a:t>
            </a:r>
          </a:p>
          <a:p>
            <a:pPr>
              <a:spcBef>
                <a:spcPts val="0"/>
              </a:spcBef>
              <a:spcAft>
                <a:spcPts val="1200"/>
              </a:spcAft>
            </a:pPr>
            <a:r>
              <a:rPr lang="en-US" b="1" dirty="0"/>
              <a:t>Labor force</a:t>
            </a:r>
            <a:r>
              <a:rPr lang="en-US" dirty="0"/>
              <a:t>: The sum of employed and unemployed workers in the economy.</a:t>
            </a:r>
          </a:p>
          <a:p>
            <a:pPr>
              <a:spcBef>
                <a:spcPts val="0"/>
              </a:spcBef>
              <a:spcAft>
                <a:spcPts val="1200"/>
              </a:spcAft>
            </a:pPr>
            <a:endParaRPr lang="en-US" dirty="0"/>
          </a:p>
          <a:p>
            <a:pPr>
              <a:spcBef>
                <a:spcPts val="0"/>
              </a:spcBef>
              <a:spcAft>
                <a:spcPts val="1200"/>
              </a:spcAft>
            </a:pPr>
            <a:r>
              <a:rPr lang="en-US" dirty="0"/>
              <a:t>Of these statistics, the most watched is known as the </a:t>
            </a:r>
            <a:r>
              <a:rPr lang="en-US" b="1" i="1" dirty="0"/>
              <a:t>unemployment rate</a:t>
            </a:r>
            <a:r>
              <a:rPr lang="en-US" dirty="0"/>
              <a:t>: the percentage of the labor force that is unemployed.</a:t>
            </a:r>
          </a:p>
        </p:txBody>
      </p:sp>
    </p:spTree>
    <p:extLst>
      <p:ext uri="{BB962C8B-B14F-4D97-AF65-F5344CB8AC3E}">
        <p14:creationId xmlns:p14="http://schemas.microsoft.com/office/powerpoint/2010/main" val="315291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anticipated inflation</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Even if inflation is anticipated, it still causes problems:</a:t>
            </a:r>
          </a:p>
          <a:p>
            <a:pPr marL="342900" indent="-342900">
              <a:spcBef>
                <a:spcPts val="0"/>
              </a:spcBef>
              <a:spcAft>
                <a:spcPts val="1200"/>
              </a:spcAft>
              <a:buFont typeface="Arial" pitchFamily="34" charset="0"/>
              <a:buChar char="•"/>
            </a:pPr>
            <a:r>
              <a:rPr lang="en-US" dirty="0"/>
              <a:t>People and firms have increased real costs of holding cash.</a:t>
            </a:r>
          </a:p>
          <a:p>
            <a:pPr marL="342900" indent="-342900">
              <a:spcBef>
                <a:spcPts val="0"/>
              </a:spcBef>
              <a:spcAft>
                <a:spcPts val="1200"/>
              </a:spcAft>
              <a:buFont typeface="Arial" pitchFamily="34" charset="0"/>
              <a:buChar char="•"/>
            </a:pPr>
            <a:r>
              <a:rPr lang="en-US" dirty="0"/>
              <a:t>Firms have </a:t>
            </a:r>
            <a:r>
              <a:rPr lang="en-US" b="1" i="1" dirty="0"/>
              <a:t>menu costs</a:t>
            </a:r>
            <a:r>
              <a:rPr lang="en-US" dirty="0"/>
              <a:t>: the cost to firms of changing prices. Frequently changing prices cause are inconvenient for firms (and consumers too!) to deal with.</a:t>
            </a:r>
          </a:p>
          <a:p>
            <a:pPr marL="342900" indent="-342900">
              <a:spcBef>
                <a:spcPts val="0"/>
              </a:spcBef>
              <a:spcAft>
                <a:spcPts val="1200"/>
              </a:spcAft>
              <a:buFont typeface="Arial" pitchFamily="34" charset="0"/>
              <a:buChar char="•"/>
            </a:pPr>
            <a:r>
              <a:rPr lang="en-US" dirty="0"/>
              <a:t>Investors are taxed on </a:t>
            </a:r>
            <a:r>
              <a:rPr lang="en-US" i="1" dirty="0"/>
              <a:t>nominal</a:t>
            </a:r>
            <a:r>
              <a:rPr lang="en-US" dirty="0"/>
              <a:t> returns, rather than real returns; so this can increase the tax due.</a:t>
            </a:r>
          </a:p>
        </p:txBody>
      </p:sp>
    </p:spTree>
    <p:extLst>
      <p:ext uri="{BB962C8B-B14F-4D97-AF65-F5344CB8AC3E}">
        <p14:creationId xmlns:p14="http://schemas.microsoft.com/office/powerpoint/2010/main" val="26674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unanticipated inflation</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When people cannot predict the rate of inflation, they find it hard to make good borrowing and lending decisions.</a:t>
            </a:r>
          </a:p>
          <a:p>
            <a:pPr marL="342900" indent="-342900">
              <a:spcBef>
                <a:spcPts val="0"/>
              </a:spcBef>
              <a:spcAft>
                <a:spcPts val="1200"/>
              </a:spcAft>
              <a:buFont typeface="Arial" panose="020B0604020202020204" pitchFamily="34" charset="0"/>
              <a:buChar char="•"/>
            </a:pPr>
            <a:r>
              <a:rPr lang="en-US" dirty="0"/>
              <a:t>For example, in 1980 banks were charging 18% or more on home loans because the rate of inflation was very high. People who bought homes were locked into high rates even when inflation subsided.</a:t>
            </a:r>
          </a:p>
          <a:p>
            <a:pPr>
              <a:spcBef>
                <a:spcPts val="0"/>
              </a:spcBef>
              <a:spcAft>
                <a:spcPts val="1200"/>
              </a:spcAft>
            </a:pPr>
            <a:endParaRPr lang="en-US" dirty="0"/>
          </a:p>
          <a:p>
            <a:pPr>
              <a:spcBef>
                <a:spcPts val="0"/>
              </a:spcBef>
              <a:spcAft>
                <a:spcPts val="1200"/>
              </a:spcAft>
            </a:pPr>
            <a:r>
              <a:rPr lang="en-US" dirty="0"/>
              <a:t>On the other hand, if banks lend money at a low rate and then high inflation takes place, the real interest rate they receive may be zero or negative; thus the risk of inflation makes banks wary of lending.</a:t>
            </a:r>
            <a:endParaRPr lang="en-US" i="1" dirty="0"/>
          </a:p>
          <a:p>
            <a:pPr>
              <a:spcBef>
                <a:spcPts val="0"/>
              </a:spcBef>
              <a:spcAft>
                <a:spcPts val="1200"/>
              </a:spcAft>
            </a:pPr>
            <a:endParaRPr lang="en-US" i="1" dirty="0"/>
          </a:p>
          <a:p>
            <a:pPr>
              <a:spcBef>
                <a:spcPts val="0"/>
              </a:spcBef>
              <a:spcAft>
                <a:spcPts val="1200"/>
              </a:spcAft>
            </a:pPr>
            <a:r>
              <a:rPr lang="en-US" i="1" dirty="0"/>
              <a:t>Unpredictable inflation makes borrowing and lending risky</a:t>
            </a:r>
            <a:r>
              <a:rPr lang="en-US" dirty="0"/>
              <a:t>.</a:t>
            </a:r>
          </a:p>
        </p:txBody>
      </p:sp>
    </p:spTree>
    <p:extLst>
      <p:ext uri="{BB962C8B-B14F-4D97-AF65-F5344CB8AC3E}">
        <p14:creationId xmlns:p14="http://schemas.microsoft.com/office/powerpoint/2010/main" val="79699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What’s so bad about falling prices?</a:t>
            </a:r>
          </a:p>
        </p:txBody>
      </p:sp>
      <p:sp>
        <p:nvSpPr>
          <p:cNvPr id="2" name="Text Placeholder 1"/>
          <p:cNvSpPr>
            <a:spLocks noGrp="1"/>
          </p:cNvSpPr>
          <p:nvPr>
            <p:ph type="body" sz="quarter" idx="11"/>
          </p:nvPr>
        </p:nvSpPr>
        <p:spPr>
          <a:xfrm>
            <a:off x="152400" y="838200"/>
            <a:ext cx="8839200" cy="1905000"/>
          </a:xfrm>
        </p:spPr>
        <p:txBody>
          <a:bodyPr/>
          <a:lstStyle/>
          <a:p>
            <a:pPr>
              <a:spcAft>
                <a:spcPts val="0"/>
              </a:spcAft>
            </a:pPr>
            <a:r>
              <a:rPr lang="en-US" i="1" dirty="0"/>
              <a:t>Deflation</a:t>
            </a:r>
            <a:r>
              <a:rPr lang="en-US" dirty="0"/>
              <a:t> is much more dangerous for an economy than inflation.</a:t>
            </a:r>
          </a:p>
          <a:p>
            <a:pPr>
              <a:spcAft>
                <a:spcPts val="0"/>
              </a:spcAft>
            </a:pPr>
            <a:r>
              <a:rPr lang="en-US" dirty="0"/>
              <a:t>Why? Suppose you are considering buying a car. You know the car will be cheaper next year, so you delay purchasing. But if everyone does the same, then many purchases are postponed, firms stop producing, people become unemployed, etc.</a:t>
            </a:r>
          </a:p>
        </p:txBody>
      </p:sp>
      <p:sp>
        <p:nvSpPr>
          <p:cNvPr id="4" name="Text Placeholder 1"/>
          <p:cNvSpPr txBox="1">
            <a:spLocks/>
          </p:cNvSpPr>
          <p:nvPr/>
        </p:nvSpPr>
        <p:spPr>
          <a:xfrm>
            <a:off x="152400" y="2667000"/>
            <a:ext cx="4267200" cy="3886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0"/>
              </a:spcAft>
            </a:pPr>
            <a:r>
              <a:rPr lang="en-US" kern="0" dirty="0"/>
              <a:t>This can create a dangerous downward-spiral, delaying economic recovery. Economists believe this occurred after the Great Depression of the 1930s, and also in Japan in the 1990s.</a:t>
            </a:r>
          </a:p>
          <a:p>
            <a:pPr>
              <a:spcAft>
                <a:spcPts val="0"/>
              </a:spcAft>
            </a:pPr>
            <a:r>
              <a:rPr lang="en-US" kern="0" dirty="0"/>
              <a:t>There were concerns that significant periods of deflation might have followed the recession of 2007-2009. but fortunately that did not occur.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6017" y="2895600"/>
            <a:ext cx="5520383" cy="304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6017" y="2895600"/>
            <a:ext cx="5520383" cy="304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6017" y="2895600"/>
            <a:ext cx="5520383" cy="3048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6017" y="2895600"/>
            <a:ext cx="5520383" cy="3048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6017" y="2895600"/>
            <a:ext cx="5520383" cy="3048000"/>
          </a:xfrm>
          <a:prstGeom prst="rect">
            <a:avLst/>
          </a:prstGeom>
        </p:spPr>
      </p:pic>
    </p:spTree>
    <p:extLst>
      <p:ext uri="{BB962C8B-B14F-4D97-AF65-F5344CB8AC3E}">
        <p14:creationId xmlns:p14="http://schemas.microsoft.com/office/powerpoint/2010/main" val="22835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750"/>
                                        <p:tgtEl>
                                          <p:spTgt spid="6"/>
                                        </p:tgtEl>
                                      </p:cBhvr>
                                    </p:animEffect>
                                  </p:childTnLst>
                                </p:cTn>
                              </p:par>
                              <p:par>
                                <p:cTn id="25" presetID="2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75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175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par>
                                <p:cTn id="35" presetID="2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misconceptions to avoid</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Many economic indicators like the unemployment rate are only created from sample data, so they are not exact measures of economic well-being.</a:t>
            </a:r>
          </a:p>
          <a:p>
            <a:pPr>
              <a:spcBef>
                <a:spcPts val="0"/>
              </a:spcBef>
              <a:spcAft>
                <a:spcPts val="1200"/>
              </a:spcAft>
            </a:pPr>
            <a:r>
              <a:rPr lang="en-US" dirty="0"/>
              <a:t>The BLS does not estimate separately the </a:t>
            </a:r>
            <a:r>
              <a:rPr lang="en-US" i="1" dirty="0"/>
              <a:t>causes</a:t>
            </a:r>
            <a:r>
              <a:rPr lang="en-US" dirty="0"/>
              <a:t> of unemployment; but these are still useful to understand.</a:t>
            </a:r>
          </a:p>
          <a:p>
            <a:pPr>
              <a:spcBef>
                <a:spcPts val="0"/>
              </a:spcBef>
              <a:spcAft>
                <a:spcPts val="1200"/>
              </a:spcAft>
            </a:pPr>
            <a:r>
              <a:rPr lang="en-US" dirty="0"/>
              <a:t>The </a:t>
            </a:r>
            <a:r>
              <a:rPr lang="en-US" i="1" dirty="0"/>
              <a:t>price level</a:t>
            </a:r>
            <a:r>
              <a:rPr lang="en-US" dirty="0"/>
              <a:t> compares prices in a given year to those in a base year; </a:t>
            </a:r>
            <a:r>
              <a:rPr lang="en-US" i="1" dirty="0"/>
              <a:t>inflation</a:t>
            </a:r>
            <a:r>
              <a:rPr lang="en-US" dirty="0"/>
              <a:t> represents changes in price levels. Do not confuse the two.</a:t>
            </a:r>
          </a:p>
        </p:txBody>
      </p:sp>
    </p:spTree>
    <p:extLst>
      <p:ext uri="{BB962C8B-B14F-4D97-AF65-F5344CB8AC3E}">
        <p14:creationId xmlns:p14="http://schemas.microsoft.com/office/powerpoint/2010/main" val="235460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household survey</a:t>
            </a:r>
          </a:p>
        </p:txBody>
      </p:sp>
      <p:sp>
        <p:nvSpPr>
          <p:cNvPr id="3" name="Text Placeholder 2"/>
          <p:cNvSpPr>
            <a:spLocks noGrp="1"/>
          </p:cNvSpPr>
          <p:nvPr>
            <p:ph type="body" sz="quarter" idx="11"/>
          </p:nvPr>
        </p:nvSpPr>
        <p:spPr/>
        <p:txBody>
          <a:bodyPr/>
          <a:lstStyle/>
          <a:p>
            <a:pPr>
              <a:spcAft>
                <a:spcPts val="0"/>
              </a:spcAft>
            </a:pPr>
            <a:r>
              <a:rPr lang="en-US" dirty="0"/>
              <a:t>Each month, the U.S. Bureau of the Census conducts the </a:t>
            </a:r>
            <a:r>
              <a:rPr lang="en-US" i="1" dirty="0"/>
              <a:t>Current Population Survey</a:t>
            </a:r>
            <a:r>
              <a:rPr lang="en-US" dirty="0"/>
              <a:t> (a.k.a. the </a:t>
            </a:r>
            <a:r>
              <a:rPr lang="en-US" i="1" dirty="0"/>
              <a:t>household survey</a:t>
            </a:r>
            <a:r>
              <a:rPr lang="en-US" dirty="0"/>
              <a:t>).</a:t>
            </a:r>
          </a:p>
          <a:p>
            <a:pPr marL="342900" indent="-342900">
              <a:spcAft>
                <a:spcPts val="0"/>
              </a:spcAft>
              <a:buFont typeface="Arial" pitchFamily="34" charset="0"/>
              <a:buChar char="•"/>
            </a:pPr>
            <a:r>
              <a:rPr lang="en-US" dirty="0"/>
              <a:t>~60,000 households selected to be “representative”</a:t>
            </a:r>
          </a:p>
          <a:p>
            <a:pPr marL="342900" indent="-342900">
              <a:spcAft>
                <a:spcPts val="0"/>
              </a:spcAft>
              <a:buFont typeface="Arial" pitchFamily="34" charset="0"/>
              <a:buChar char="•"/>
            </a:pPr>
            <a:r>
              <a:rPr lang="en-US" dirty="0"/>
              <a:t>Household members of “working age” (16+ years old)</a:t>
            </a:r>
          </a:p>
          <a:p>
            <a:pPr marL="342900" indent="-342900">
              <a:spcAft>
                <a:spcPts val="0"/>
              </a:spcAft>
              <a:buFont typeface="Arial" pitchFamily="34" charset="0"/>
              <a:buChar char="•"/>
            </a:pPr>
            <a:r>
              <a:rPr lang="en-US" dirty="0"/>
              <a:t>Asked about employment during “reference week”</a:t>
            </a:r>
          </a:p>
          <a:p>
            <a:pPr marL="342900" indent="-342900">
              <a:spcAft>
                <a:spcPts val="0"/>
              </a:spcAft>
              <a:buFont typeface="Arial" pitchFamily="34" charset="0"/>
              <a:buChar char="•"/>
            </a:pPr>
            <a:r>
              <a:rPr lang="en-US" dirty="0"/>
              <a:t>Also asked about recent job-search activities</a:t>
            </a:r>
          </a:p>
          <a:p>
            <a:pPr>
              <a:spcAft>
                <a:spcPts val="0"/>
              </a:spcAft>
            </a:pPr>
            <a:endParaRPr lang="en-US" dirty="0"/>
          </a:p>
          <a:p>
            <a:pPr>
              <a:spcAft>
                <a:spcPts val="0"/>
              </a:spcAft>
            </a:pPr>
            <a:r>
              <a:rPr lang="en-US" dirty="0"/>
              <a:t>People are then classified as:</a:t>
            </a:r>
          </a:p>
          <a:p>
            <a:pPr marL="342900" indent="-342900">
              <a:spcAft>
                <a:spcPts val="0"/>
              </a:spcAft>
              <a:buFont typeface="Arial" pitchFamily="34" charset="0"/>
              <a:buChar char="•"/>
            </a:pPr>
            <a:r>
              <a:rPr lang="en-US" b="1" i="1" dirty="0"/>
              <a:t>Employed</a:t>
            </a:r>
            <a:r>
              <a:rPr lang="en-US" dirty="0"/>
              <a:t>: Worked 1+ hours in reference week (or were temporarily away from their jobs).</a:t>
            </a:r>
          </a:p>
          <a:p>
            <a:pPr marL="342900" indent="-342900">
              <a:spcAft>
                <a:spcPts val="0"/>
              </a:spcAft>
              <a:buFont typeface="Arial" pitchFamily="34" charset="0"/>
              <a:buChar char="•"/>
            </a:pPr>
            <a:r>
              <a:rPr lang="en-US" b="1" i="1" dirty="0"/>
              <a:t>Unemployed</a:t>
            </a:r>
            <a:r>
              <a:rPr lang="en-US" dirty="0"/>
              <a:t>: Someone who is not currently at work but who is available for work and who has actively looked for work during the previous month</a:t>
            </a:r>
          </a:p>
          <a:p>
            <a:pPr marL="342900" indent="-342900">
              <a:spcAft>
                <a:spcPts val="0"/>
              </a:spcAft>
              <a:buFont typeface="Arial" pitchFamily="34" charset="0"/>
              <a:buChar char="•"/>
            </a:pPr>
            <a:r>
              <a:rPr lang="en-US" b="1" i="1" dirty="0"/>
              <a:t>Not in the labor force</a:t>
            </a:r>
            <a:r>
              <a:rPr lang="en-US" dirty="0"/>
              <a:t>, if neither of the above apply</a:t>
            </a:r>
            <a:endParaRPr lang="en-US" i="1" dirty="0"/>
          </a:p>
        </p:txBody>
      </p:sp>
    </p:spTree>
    <p:extLst>
      <p:ext uri="{BB962C8B-B14F-4D97-AF65-F5344CB8AC3E}">
        <p14:creationId xmlns:p14="http://schemas.microsoft.com/office/powerpoint/2010/main" val="81861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August 2013 civilian working-age population</a:t>
            </a:r>
          </a:p>
        </p:txBody>
      </p:sp>
      <p:sp>
        <p:nvSpPr>
          <p:cNvPr id="6" name="Rectangle 5"/>
          <p:cNvSpPr>
            <a:spLocks noChangeArrowheads="1"/>
          </p:cNvSpPr>
          <p:nvPr/>
        </p:nvSpPr>
        <p:spPr bwMode="auto">
          <a:xfrm>
            <a:off x="249238" y="4495800"/>
            <a:ext cx="4322762" cy="2083754"/>
          </a:xfrm>
          <a:prstGeom prst="rect">
            <a:avLst/>
          </a:prstGeom>
          <a:noFill/>
          <a:ln w="9525">
            <a:noFill/>
            <a:miter lim="800000"/>
            <a:headEnd/>
            <a:tailEnd/>
          </a:ln>
        </p:spPr>
        <p:txBody>
          <a:bodyPr/>
          <a:lstStyle/>
          <a:p>
            <a:pPr>
              <a:spcBef>
                <a:spcPts val="0"/>
              </a:spcBef>
              <a:spcAft>
                <a:spcPts val="1200"/>
              </a:spcAft>
            </a:pPr>
            <a:r>
              <a:rPr lang="en-US" sz="2200" b="1" i="1" dirty="0"/>
              <a:t>Discouraged workers</a:t>
            </a:r>
            <a:r>
              <a:rPr lang="en-US" sz="2200" b="0" dirty="0"/>
              <a:t>: People who are available for work, but have not looked for a job during the previous four weeks because they believe no jobs are available for them.</a:t>
            </a:r>
            <a:endParaRPr lang="en-US" sz="2200" i="1" dirty="0"/>
          </a:p>
        </p:txBody>
      </p:sp>
      <p:sp>
        <p:nvSpPr>
          <p:cNvPr id="3" name="Text Placeholder 2"/>
          <p:cNvSpPr>
            <a:spLocks noGrp="1"/>
          </p:cNvSpPr>
          <p:nvPr>
            <p:ph type="body" sz="quarter" idx="12"/>
          </p:nvPr>
        </p:nvSpPr>
        <p:spPr>
          <a:xfrm>
            <a:off x="5867400" y="5875337"/>
            <a:ext cx="2590800" cy="449263"/>
          </a:xfrm>
        </p:spPr>
        <p:txBody>
          <a:bodyPr/>
          <a:lstStyle/>
          <a:p>
            <a:r>
              <a:rPr lang="en-US" dirty="0"/>
              <a:t>The employment status of the civilian working-age population, August 2013</a:t>
            </a:r>
          </a:p>
        </p:txBody>
      </p:sp>
      <p:sp>
        <p:nvSpPr>
          <p:cNvPr id="4" name="Text Placeholder 3"/>
          <p:cNvSpPr>
            <a:spLocks noGrp="1"/>
          </p:cNvSpPr>
          <p:nvPr>
            <p:ph type="body" sz="quarter" idx="13"/>
          </p:nvPr>
        </p:nvSpPr>
        <p:spPr>
          <a:xfrm>
            <a:off x="4533900" y="5875337"/>
            <a:ext cx="1352550" cy="381000"/>
          </a:xfrm>
        </p:spPr>
        <p:txBody>
          <a:bodyPr/>
          <a:lstStyle/>
          <a:p>
            <a:r>
              <a:rPr lang="en-US" dirty="0"/>
              <a:t>Figure 9.1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187" y="816131"/>
            <a:ext cx="6238855" cy="497506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6187" y="816131"/>
            <a:ext cx="6238855" cy="49750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6187" y="816131"/>
            <a:ext cx="6238855" cy="497506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6187" y="816131"/>
            <a:ext cx="6238855" cy="497506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6187" y="816131"/>
            <a:ext cx="6238855" cy="497506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6187" y="816131"/>
            <a:ext cx="6238855" cy="4975069"/>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6187" y="816131"/>
            <a:ext cx="6238855" cy="4975069"/>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36187" y="816131"/>
            <a:ext cx="6238855" cy="4975069"/>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36187" y="816131"/>
            <a:ext cx="6238855" cy="4975069"/>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36187" y="816131"/>
            <a:ext cx="6238855" cy="4975069"/>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36187" y="816131"/>
            <a:ext cx="6238855" cy="4975069"/>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6187" y="816131"/>
            <a:ext cx="6238855" cy="4975069"/>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36187" y="816131"/>
            <a:ext cx="6238855" cy="4975069"/>
          </a:xfrm>
          <a:prstGeom prst="rect">
            <a:avLst/>
          </a:prstGeom>
        </p:spPr>
      </p:pic>
    </p:spTree>
    <p:extLst>
      <p:ext uri="{BB962C8B-B14F-4D97-AF65-F5344CB8AC3E}">
        <p14:creationId xmlns:p14="http://schemas.microsoft.com/office/powerpoint/2010/main" val="383656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125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750"/>
                                        <p:tgtEl>
                                          <p:spTgt spid="11"/>
                                        </p:tgtEl>
                                      </p:cBhvr>
                                    </p:animEffect>
                                  </p:childTnLst>
                                </p:cTn>
                              </p:par>
                              <p:par>
                                <p:cTn id="12" presetID="22" presetClass="entr" presetSubtype="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750"/>
                                        <p:tgtEl>
                                          <p:spTgt spid="12"/>
                                        </p:tgtEl>
                                      </p:cBhvr>
                                    </p:animEffect>
                                  </p:childTnLst>
                                </p:cTn>
                              </p:par>
                              <p:par>
                                <p:cTn id="15" presetID="22" presetClass="entr" presetSubtype="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750"/>
                                        <p:tgtEl>
                                          <p:spTgt spid="13"/>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750"/>
                                        <p:tgtEl>
                                          <p:spTgt spid="9"/>
                                        </p:tgtEl>
                                      </p:cBhvr>
                                    </p:animEffect>
                                  </p:childTnLst>
                                </p:cTn>
                              </p:par>
                              <p:par>
                                <p:cTn id="22" presetID="22" presetClass="entr" presetSubtype="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750"/>
                                        <p:tgtEl>
                                          <p:spTgt spid="14"/>
                                        </p:tgtEl>
                                      </p:cBhvr>
                                    </p:animEffect>
                                  </p:childTnLst>
                                </p:cTn>
                              </p:par>
                              <p:par>
                                <p:cTn id="25" presetID="22" presetClass="entr" presetSubtype="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750"/>
                                        <p:tgtEl>
                                          <p:spTgt spid="15"/>
                                        </p:tgtEl>
                                      </p:cBhvr>
                                    </p:animEffect>
                                  </p:childTnLst>
                                </p:cTn>
                              </p:par>
                            </p:childTnLst>
                          </p:cTn>
                        </p:par>
                        <p:par>
                          <p:cTn id="28" fill="hold">
                            <p:stCondLst>
                              <p:cond delay="275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750"/>
                                        <p:tgtEl>
                                          <p:spTgt spid="8"/>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750"/>
                                        <p:tgtEl>
                                          <p:spTgt spid="16"/>
                                        </p:tgtEl>
                                      </p:cBhvr>
                                    </p:animEffect>
                                  </p:childTnLst>
                                </p:cTn>
                              </p:par>
                              <p:par>
                                <p:cTn id="35" presetID="22" presetClass="entr" presetSubtype="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750"/>
                                        <p:tgtEl>
                                          <p:spTgt spid="17"/>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750"/>
                                        <p:tgtEl>
                                          <p:spTgt spid="7"/>
                                        </p:tgtEl>
                                      </p:cBhvr>
                                    </p:animEffect>
                                  </p:childTnLst>
                                </p:cTn>
                              </p:par>
                              <p:par>
                                <p:cTn id="42" presetID="22" presetClass="entr" presetSubtype="1"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750"/>
                                        <p:tgtEl>
                                          <p:spTgt spid="18"/>
                                        </p:tgtEl>
                                      </p:cBhvr>
                                    </p:animEffect>
                                  </p:childTnLst>
                                </p:cTn>
                              </p:par>
                              <p:par>
                                <p:cTn id="45" presetID="22" presetClass="entr" presetSubtype="1"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750"/>
                                        <p:tgtEl>
                                          <p:spTgt spid="19"/>
                                        </p:tgtEl>
                                      </p:cBhvr>
                                    </p:animEffect>
                                  </p:childTnLst>
                                </p:cTn>
                              </p:par>
                            </p:childTnLst>
                          </p:cTn>
                        </p:par>
                        <p:par>
                          <p:cTn id="48" fill="hold">
                            <p:stCondLst>
                              <p:cond delay="4250"/>
                            </p:stCondLst>
                            <p:childTnLst>
                              <p:par>
                                <p:cTn id="49" presetID="22" presetClass="entr" presetSubtype="8" fill="hold" grpId="0" nodeType="after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wipe(left)">
                                      <p:cBhvr>
                                        <p:cTn id="5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Unemployment rate</a:t>
            </a:r>
          </a:p>
        </p:txBody>
      </p:sp>
      <p:sp>
        <p:nvSpPr>
          <p:cNvPr id="3" name="Text Placeholder 2"/>
          <p:cNvSpPr>
            <a:spLocks noGrp="1"/>
          </p:cNvSpPr>
          <p:nvPr>
            <p:ph type="body" sz="quarter" idx="12"/>
          </p:nvPr>
        </p:nvSpPr>
        <p:spPr>
          <a:xfrm>
            <a:off x="5867400" y="5562600"/>
            <a:ext cx="2590800" cy="449263"/>
          </a:xfrm>
        </p:spPr>
        <p:txBody>
          <a:bodyPr/>
          <a:lstStyle/>
          <a:p>
            <a:r>
              <a:rPr lang="en-US" dirty="0"/>
              <a:t>The employment status of the civilian working-age population, August 2013</a:t>
            </a:r>
          </a:p>
        </p:txBody>
      </p:sp>
      <p:sp>
        <p:nvSpPr>
          <p:cNvPr id="4" name="Text Placeholder 3"/>
          <p:cNvSpPr>
            <a:spLocks noGrp="1"/>
          </p:cNvSpPr>
          <p:nvPr>
            <p:ph type="body" sz="quarter" idx="13"/>
          </p:nvPr>
        </p:nvSpPr>
        <p:spPr/>
        <p:txBody>
          <a:bodyPr/>
          <a:lstStyle/>
          <a:p>
            <a:r>
              <a:rPr lang="en-US" dirty="0"/>
              <a:t>Figure 9.1</a:t>
            </a:r>
          </a:p>
        </p:txBody>
      </p:sp>
      <p:sp>
        <p:nvSpPr>
          <p:cNvPr id="7" name="Rectangle 5"/>
          <p:cNvSpPr>
            <a:spLocks noChangeArrowheads="1"/>
          </p:cNvSpPr>
          <p:nvPr/>
        </p:nvSpPr>
        <p:spPr bwMode="auto">
          <a:xfrm>
            <a:off x="414338" y="838202"/>
            <a:ext cx="4157662" cy="1968498"/>
          </a:xfrm>
          <a:prstGeom prst="rect">
            <a:avLst/>
          </a:prstGeom>
          <a:noFill/>
          <a:ln w="9525">
            <a:noFill/>
            <a:miter lim="800000"/>
            <a:headEnd/>
            <a:tailEnd/>
          </a:ln>
        </p:spPr>
        <p:txBody>
          <a:bodyPr/>
          <a:lstStyle/>
          <a:p>
            <a:pPr>
              <a:spcBef>
                <a:spcPts val="0"/>
              </a:spcBef>
              <a:spcAft>
                <a:spcPts val="1200"/>
              </a:spcAft>
            </a:pPr>
            <a:r>
              <a:rPr lang="en-US" sz="2200" b="0" dirty="0"/>
              <a:t>Based on the CPS estimates, we calculate several important </a:t>
            </a:r>
            <a:r>
              <a:rPr lang="en-US" sz="2200" b="0" i="1" dirty="0"/>
              <a:t>macroeconomic indicators</a:t>
            </a:r>
            <a:r>
              <a:rPr lang="en-US" sz="2200" b="0" dirty="0"/>
              <a:t>.</a:t>
            </a:r>
          </a:p>
          <a:p>
            <a:pPr marL="342900" indent="-342900">
              <a:spcBef>
                <a:spcPts val="0"/>
              </a:spcBef>
              <a:spcAft>
                <a:spcPts val="1200"/>
              </a:spcAft>
              <a:buFont typeface="Arial" panose="020B0604020202020204" pitchFamily="34" charset="0"/>
              <a:buChar char="•"/>
            </a:pPr>
            <a:r>
              <a:rPr lang="en-US" sz="2200" b="0" dirty="0"/>
              <a:t>The most-watched is the unemployment rate:</a:t>
            </a:r>
          </a:p>
        </p:txBody>
      </p:sp>
      <p:graphicFrame>
        <p:nvGraphicFramePr>
          <p:cNvPr id="2" name="Object 1"/>
          <p:cNvGraphicFramePr>
            <a:graphicFrameLocks noChangeAspect="1"/>
          </p:cNvGraphicFramePr>
          <p:nvPr>
            <p:extLst>
              <p:ext uri="{D42A27DB-BD31-4B8C-83A1-F6EECF244321}">
                <p14:modId xmlns:p14="http://schemas.microsoft.com/office/powerpoint/2010/main" val="3907917449"/>
              </p:ext>
            </p:extLst>
          </p:nvPr>
        </p:nvGraphicFramePr>
        <p:xfrm>
          <a:off x="304800" y="3048000"/>
          <a:ext cx="5133975" cy="622300"/>
        </p:xfrm>
        <a:graphic>
          <a:graphicData uri="http://schemas.openxmlformats.org/presentationml/2006/ole">
            <mc:AlternateContent xmlns:mc="http://schemas.openxmlformats.org/markup-compatibility/2006">
              <mc:Choice xmlns:v="urn:schemas-microsoft-com:vml" Requires="v">
                <p:oleObj name="Equation" r:id="rId2" imgW="3251200" imgH="393700" progId="Equation.3">
                  <p:embed/>
                </p:oleObj>
              </mc:Choice>
              <mc:Fallback>
                <p:oleObj name="Equation" r:id="rId2" imgW="3251200" imgH="3937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0"/>
                        <a:ext cx="51339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53965528"/>
              </p:ext>
            </p:extLst>
          </p:nvPr>
        </p:nvGraphicFramePr>
        <p:xfrm>
          <a:off x="1828800" y="3816350"/>
          <a:ext cx="2625725" cy="622300"/>
        </p:xfrm>
        <a:graphic>
          <a:graphicData uri="http://schemas.openxmlformats.org/presentationml/2006/ole">
            <mc:AlternateContent xmlns:mc="http://schemas.openxmlformats.org/markup-compatibility/2006">
              <mc:Choice xmlns:v="urn:schemas-microsoft-com:vml" Requires="v">
                <p:oleObj name="Equation" r:id="rId4" imgW="1663560" imgH="393480" progId="Equation.3">
                  <p:embed/>
                </p:oleObj>
              </mc:Choice>
              <mc:Fallback>
                <p:oleObj name="Equation" r:id="rId4" imgW="1663560" imgH="393480" progId="Equation.3">
                  <p:embed/>
                  <p:pic>
                    <p:nvPicPr>
                      <p:cNvPr id="0" name=""/>
                      <p:cNvPicPr>
                        <a:picLocks noChangeAspect="1" noChangeArrowheads="1"/>
                      </p:cNvPicPr>
                      <p:nvPr/>
                    </p:nvPicPr>
                    <p:blipFill>
                      <a:blip r:embed="rId5"/>
                      <a:srcRect/>
                      <a:stretch>
                        <a:fillRect/>
                      </a:stretch>
                    </p:blipFill>
                    <p:spPr bwMode="auto">
                      <a:xfrm>
                        <a:off x="1828800" y="3816350"/>
                        <a:ext cx="26257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5"/>
          <p:cNvSpPr>
            <a:spLocks noChangeArrowheads="1"/>
          </p:cNvSpPr>
          <p:nvPr/>
        </p:nvSpPr>
        <p:spPr bwMode="auto">
          <a:xfrm>
            <a:off x="423069" y="5251450"/>
            <a:ext cx="3996531" cy="1301750"/>
          </a:xfrm>
          <a:prstGeom prst="rect">
            <a:avLst/>
          </a:prstGeom>
          <a:noFill/>
          <a:ln w="9525">
            <a:noFill/>
            <a:miter lim="800000"/>
            <a:headEnd/>
            <a:tailEnd/>
          </a:ln>
        </p:spPr>
        <p:txBody>
          <a:bodyPr/>
          <a:lstStyle/>
          <a:p>
            <a:pPr>
              <a:spcBef>
                <a:spcPts val="0"/>
              </a:spcBef>
              <a:spcAft>
                <a:spcPts val="1200"/>
              </a:spcAft>
            </a:pPr>
            <a:r>
              <a:rPr lang="en-US" sz="2200" b="0" dirty="0"/>
              <a:t>This most-common measure of unemployment is known formally as BLS series U-3.</a:t>
            </a:r>
          </a:p>
        </p:txBody>
      </p:sp>
      <p:grpSp>
        <p:nvGrpSpPr>
          <p:cNvPr id="6" name="Group 5"/>
          <p:cNvGrpSpPr/>
          <p:nvPr/>
        </p:nvGrpSpPr>
        <p:grpSpPr>
          <a:xfrm>
            <a:off x="4985657" y="1754413"/>
            <a:ext cx="3701143" cy="3122387"/>
            <a:chOff x="1536187" y="1935389"/>
            <a:chExt cx="2634343" cy="1843315"/>
          </a:xfrm>
        </p:grpSpPr>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22497" r="59404" b="42494"/>
            <a:stretch/>
          </p:blipFill>
          <p:spPr>
            <a:xfrm>
              <a:off x="1536187" y="1935389"/>
              <a:ext cx="2532743" cy="1741715"/>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t="22497" r="59404" b="42494"/>
            <a:stretch/>
          </p:blipFill>
          <p:spPr>
            <a:xfrm>
              <a:off x="1536187" y="1935389"/>
              <a:ext cx="2532743" cy="1741715"/>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t="22497" r="59404" b="42494"/>
            <a:stretch/>
          </p:blipFill>
          <p:spPr>
            <a:xfrm>
              <a:off x="1536187" y="1935389"/>
              <a:ext cx="2532743" cy="1741715"/>
            </a:xfrm>
            <a:prstGeom prst="rect">
              <a:avLst/>
            </a:prstGeom>
          </p:spPr>
        </p:pic>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t="22498" r="57775" b="40450"/>
            <a:stretch/>
          </p:blipFill>
          <p:spPr>
            <a:xfrm>
              <a:off x="1536187" y="1935389"/>
              <a:ext cx="2634343" cy="1843315"/>
            </a:xfrm>
            <a:prstGeom prst="rect">
              <a:avLst/>
            </a:prstGeom>
          </p:spPr>
        </p:pic>
      </p:grpSp>
    </p:spTree>
    <p:extLst>
      <p:ext uri="{BB962C8B-B14F-4D97-AF65-F5344CB8AC3E}">
        <p14:creationId xmlns:p14="http://schemas.microsoft.com/office/powerpoint/2010/main" val="21674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2000"/>
                            </p:stCondLst>
                            <p:childTnLst>
                              <p:par>
                                <p:cTn id="22" presetID="17" presetClass="entr" presetSubtype="1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Labor-force participation and employment-population</a:t>
            </a:r>
          </a:p>
        </p:txBody>
      </p:sp>
      <p:sp>
        <p:nvSpPr>
          <p:cNvPr id="11" name="Rectangle 5"/>
          <p:cNvSpPr>
            <a:spLocks noChangeArrowheads="1"/>
          </p:cNvSpPr>
          <p:nvPr/>
        </p:nvSpPr>
        <p:spPr bwMode="auto">
          <a:xfrm>
            <a:off x="249238" y="822325"/>
            <a:ext cx="5116512" cy="1500980"/>
          </a:xfrm>
          <a:prstGeom prst="rect">
            <a:avLst/>
          </a:prstGeom>
          <a:noFill/>
          <a:ln w="9525">
            <a:noFill/>
            <a:miter lim="800000"/>
            <a:headEnd/>
            <a:tailEnd/>
          </a:ln>
        </p:spPr>
        <p:txBody>
          <a:bodyPr/>
          <a:lstStyle/>
          <a:p>
            <a:pPr>
              <a:spcBef>
                <a:spcPts val="0"/>
              </a:spcBef>
              <a:spcAft>
                <a:spcPts val="1200"/>
              </a:spcAft>
            </a:pPr>
            <a:r>
              <a:rPr lang="en-US" sz="2200" b="0" dirty="0"/>
              <a:t>Also important are the </a:t>
            </a:r>
            <a:r>
              <a:rPr lang="en-US" sz="2200" dirty="0"/>
              <a:t>labor-force participation rate </a:t>
            </a:r>
            <a:r>
              <a:rPr lang="en-US" sz="2200" b="0" dirty="0"/>
              <a:t>(the percentage of the working-age population in the labor force)…</a:t>
            </a:r>
          </a:p>
        </p:txBody>
      </p:sp>
      <p:graphicFrame>
        <p:nvGraphicFramePr>
          <p:cNvPr id="6" name="Object 5"/>
          <p:cNvGraphicFramePr>
            <a:graphicFrameLocks noChangeAspect="1"/>
          </p:cNvGraphicFramePr>
          <p:nvPr>
            <p:extLst>
              <p:ext uri="{D42A27DB-BD31-4B8C-83A1-F6EECF244321}">
                <p14:modId xmlns:p14="http://schemas.microsoft.com/office/powerpoint/2010/main" val="465615538"/>
              </p:ext>
            </p:extLst>
          </p:nvPr>
        </p:nvGraphicFramePr>
        <p:xfrm>
          <a:off x="90488" y="2270125"/>
          <a:ext cx="6094412" cy="661988"/>
        </p:xfrm>
        <a:graphic>
          <a:graphicData uri="http://schemas.openxmlformats.org/presentationml/2006/ole">
            <mc:AlternateContent xmlns:mc="http://schemas.openxmlformats.org/markup-compatibility/2006">
              <mc:Choice xmlns:v="urn:schemas-microsoft-com:vml" Requires="v">
                <p:oleObj name="Equation" r:id="rId2" imgW="3860800" imgH="419100" progId="Equation.3">
                  <p:embed/>
                </p:oleObj>
              </mc:Choice>
              <mc:Fallback>
                <p:oleObj name="Equation" r:id="rId2" imgW="3860800" imgH="4191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2270125"/>
                        <a:ext cx="609441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523921044"/>
              </p:ext>
            </p:extLst>
          </p:nvPr>
        </p:nvGraphicFramePr>
        <p:xfrm>
          <a:off x="1139825" y="2952750"/>
          <a:ext cx="2927350" cy="622300"/>
        </p:xfrm>
        <a:graphic>
          <a:graphicData uri="http://schemas.openxmlformats.org/presentationml/2006/ole">
            <mc:AlternateContent xmlns:mc="http://schemas.openxmlformats.org/markup-compatibility/2006">
              <mc:Choice xmlns:v="urn:schemas-microsoft-com:vml" Requires="v">
                <p:oleObj name="Equation" r:id="rId4" imgW="1765080" imgH="393480" progId="Equation.3">
                  <p:embed/>
                </p:oleObj>
              </mc:Choice>
              <mc:Fallback>
                <p:oleObj name="Equation" r:id="rId4" imgW="1765080" imgH="393480" progId="Equation.3">
                  <p:embed/>
                  <p:pic>
                    <p:nvPicPr>
                      <p:cNvPr id="0" name="Object 2"/>
                      <p:cNvPicPr>
                        <a:picLocks noChangeAspect="1" noChangeArrowheads="1"/>
                      </p:cNvPicPr>
                      <p:nvPr/>
                    </p:nvPicPr>
                    <p:blipFill>
                      <a:blip r:embed="rId5"/>
                      <a:srcRect/>
                      <a:stretch>
                        <a:fillRect/>
                      </a:stretch>
                    </p:blipFill>
                    <p:spPr bwMode="auto">
                      <a:xfrm>
                        <a:off x="1139825" y="2952750"/>
                        <a:ext cx="29273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5"/>
          <p:cNvSpPr>
            <a:spLocks noChangeArrowheads="1"/>
          </p:cNvSpPr>
          <p:nvPr/>
        </p:nvSpPr>
        <p:spPr bwMode="auto">
          <a:xfrm>
            <a:off x="249238" y="3581400"/>
            <a:ext cx="4856162" cy="1500980"/>
          </a:xfrm>
          <a:prstGeom prst="rect">
            <a:avLst/>
          </a:prstGeom>
          <a:noFill/>
          <a:ln w="9525">
            <a:noFill/>
            <a:miter lim="800000"/>
            <a:headEnd/>
            <a:tailEnd/>
          </a:ln>
        </p:spPr>
        <p:txBody>
          <a:bodyPr/>
          <a:lstStyle/>
          <a:p>
            <a:pPr>
              <a:spcBef>
                <a:spcPts val="0"/>
              </a:spcBef>
              <a:spcAft>
                <a:spcPts val="1200"/>
              </a:spcAft>
            </a:pPr>
            <a:r>
              <a:rPr lang="en-US" sz="2200" b="0" dirty="0"/>
              <a:t>… and the </a:t>
            </a:r>
            <a:r>
              <a:rPr lang="en-US" sz="2200" dirty="0"/>
              <a:t>employment-population ratio</a:t>
            </a:r>
            <a:r>
              <a:rPr lang="en-US" sz="2200" b="0" dirty="0"/>
              <a:t> (the percentage of the working-age population that is employed):</a:t>
            </a:r>
          </a:p>
        </p:txBody>
      </p:sp>
      <p:graphicFrame>
        <p:nvGraphicFramePr>
          <p:cNvPr id="7" name="Object 6"/>
          <p:cNvGraphicFramePr>
            <a:graphicFrameLocks noChangeAspect="1"/>
          </p:cNvGraphicFramePr>
          <p:nvPr>
            <p:extLst>
              <p:ext uri="{D42A27DB-BD31-4B8C-83A1-F6EECF244321}">
                <p14:modId xmlns:p14="http://schemas.microsoft.com/office/powerpoint/2010/main" val="2543988882"/>
              </p:ext>
            </p:extLst>
          </p:nvPr>
        </p:nvGraphicFramePr>
        <p:xfrm>
          <a:off x="76200" y="4724400"/>
          <a:ext cx="6216650" cy="661988"/>
        </p:xfrm>
        <a:graphic>
          <a:graphicData uri="http://schemas.openxmlformats.org/presentationml/2006/ole">
            <mc:AlternateContent xmlns:mc="http://schemas.openxmlformats.org/markup-compatibility/2006">
              <mc:Choice xmlns:v="urn:schemas-microsoft-com:vml" Requires="v">
                <p:oleObj name="Equation" r:id="rId6" imgW="3936960" imgH="419040" progId="Equation.3">
                  <p:embed/>
                </p:oleObj>
              </mc:Choice>
              <mc:Fallback>
                <p:oleObj name="Equation" r:id="rId6" imgW="3936960" imgH="4190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724400"/>
                        <a:ext cx="62166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84417017"/>
              </p:ext>
            </p:extLst>
          </p:nvPr>
        </p:nvGraphicFramePr>
        <p:xfrm>
          <a:off x="1093788" y="5384800"/>
          <a:ext cx="2897187" cy="622300"/>
        </p:xfrm>
        <a:graphic>
          <a:graphicData uri="http://schemas.openxmlformats.org/presentationml/2006/ole">
            <mc:AlternateContent xmlns:mc="http://schemas.openxmlformats.org/markup-compatibility/2006">
              <mc:Choice xmlns:v="urn:schemas-microsoft-com:vml" Requires="v">
                <p:oleObj name="Equation" r:id="rId8" imgW="1765080" imgH="393480" progId="Equation.3">
                  <p:embed/>
                </p:oleObj>
              </mc:Choice>
              <mc:Fallback>
                <p:oleObj name="Equation" r:id="rId8" imgW="1765080" imgH="393480" progId="Equation.3">
                  <p:embed/>
                  <p:pic>
                    <p:nvPicPr>
                      <p:cNvPr id="0" name="Object 4"/>
                      <p:cNvPicPr>
                        <a:picLocks noChangeAspect="1" noChangeArrowheads="1"/>
                      </p:cNvPicPr>
                      <p:nvPr/>
                    </p:nvPicPr>
                    <p:blipFill>
                      <a:blip r:embed="rId9"/>
                      <a:srcRect/>
                      <a:stretch>
                        <a:fillRect/>
                      </a:stretch>
                    </p:blipFill>
                    <p:spPr bwMode="auto">
                      <a:xfrm>
                        <a:off x="1093788" y="5384800"/>
                        <a:ext cx="28971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Placeholder 2"/>
          <p:cNvSpPr>
            <a:spLocks noGrp="1"/>
          </p:cNvSpPr>
          <p:nvPr>
            <p:ph type="body" sz="quarter" idx="12"/>
          </p:nvPr>
        </p:nvSpPr>
        <p:spPr>
          <a:xfrm>
            <a:off x="5867400" y="5562600"/>
            <a:ext cx="2590800" cy="449263"/>
          </a:xfrm>
        </p:spPr>
        <p:txBody>
          <a:bodyPr/>
          <a:lstStyle/>
          <a:p>
            <a:r>
              <a:rPr lang="en-US" dirty="0"/>
              <a:t>The employment status of the civilian working-age population, August 2013</a:t>
            </a:r>
          </a:p>
        </p:txBody>
      </p:sp>
      <p:sp>
        <p:nvSpPr>
          <p:cNvPr id="4" name="Text Placeholder 3"/>
          <p:cNvSpPr>
            <a:spLocks noGrp="1"/>
          </p:cNvSpPr>
          <p:nvPr>
            <p:ph type="body" sz="quarter" idx="13"/>
          </p:nvPr>
        </p:nvSpPr>
        <p:spPr/>
        <p:txBody>
          <a:bodyPr/>
          <a:lstStyle/>
          <a:p>
            <a:r>
              <a:rPr lang="en-US" dirty="0"/>
              <a:t>Figure 9.1</a:t>
            </a:r>
          </a:p>
        </p:txBody>
      </p:sp>
      <p:grpSp>
        <p:nvGrpSpPr>
          <p:cNvPr id="9" name="Group 8"/>
          <p:cNvGrpSpPr/>
          <p:nvPr/>
        </p:nvGrpSpPr>
        <p:grpSpPr>
          <a:xfrm>
            <a:off x="4876800" y="1219200"/>
            <a:ext cx="4045857" cy="3657600"/>
            <a:chOff x="1536187" y="816131"/>
            <a:chExt cx="3247571" cy="2893957"/>
          </a:xfrm>
        </p:grpSpPr>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r="47946" b="41831"/>
            <a:stretch/>
          </p:blipFill>
          <p:spPr>
            <a:xfrm>
              <a:off x="1536187" y="816131"/>
              <a:ext cx="3247571" cy="2893957"/>
            </a:xfrm>
            <a:prstGeom prst="rect">
              <a:avLst/>
            </a:prstGeom>
          </p:spPr>
        </p:pic>
        <p:pic>
          <p:nvPicPr>
            <p:cNvPr id="13" name="Picture 12"/>
            <p:cNvPicPr>
              <a:picLocks noChangeAspect="1"/>
            </p:cNvPicPr>
            <p:nvPr/>
          </p:nvPicPr>
          <p:blipFill rotWithShape="1">
            <a:blip r:embed="rId11" cstate="print">
              <a:extLst>
                <a:ext uri="{28A0092B-C50C-407E-A947-70E740481C1C}">
                  <a14:useLocalDpi xmlns:a14="http://schemas.microsoft.com/office/drawing/2010/main" val="0"/>
                </a:ext>
              </a:extLst>
            </a:blip>
            <a:srcRect r="47946" b="41831"/>
            <a:stretch/>
          </p:blipFill>
          <p:spPr>
            <a:xfrm>
              <a:off x="1536187" y="816131"/>
              <a:ext cx="3247571" cy="2893957"/>
            </a:xfrm>
            <a:prstGeom prst="rect">
              <a:avLst/>
            </a:prstGeom>
          </p:spPr>
        </p:pic>
        <p:pic>
          <p:nvPicPr>
            <p:cNvPr id="15" name="Picture 14"/>
            <p:cNvPicPr>
              <a:picLocks noChangeAspect="1"/>
            </p:cNvPicPr>
            <p:nvPr/>
          </p:nvPicPr>
          <p:blipFill rotWithShape="1">
            <a:blip r:embed="rId12" cstate="print">
              <a:extLst>
                <a:ext uri="{28A0092B-C50C-407E-A947-70E740481C1C}">
                  <a14:useLocalDpi xmlns:a14="http://schemas.microsoft.com/office/drawing/2010/main" val="0"/>
                </a:ext>
              </a:extLst>
            </a:blip>
            <a:srcRect r="47946" b="41831"/>
            <a:stretch/>
          </p:blipFill>
          <p:spPr>
            <a:xfrm>
              <a:off x="1536187" y="816131"/>
              <a:ext cx="3247571" cy="2893957"/>
            </a:xfrm>
            <a:prstGeom prst="rect">
              <a:avLst/>
            </a:prstGeom>
          </p:spPr>
        </p:pic>
        <p:pic>
          <p:nvPicPr>
            <p:cNvPr id="16" name="Picture 15"/>
            <p:cNvPicPr>
              <a:picLocks noChangeAspect="1"/>
            </p:cNvPicPr>
            <p:nvPr/>
          </p:nvPicPr>
          <p:blipFill rotWithShape="1">
            <a:blip r:embed="rId13" cstate="print">
              <a:extLst>
                <a:ext uri="{28A0092B-C50C-407E-A947-70E740481C1C}">
                  <a14:useLocalDpi xmlns:a14="http://schemas.microsoft.com/office/drawing/2010/main" val="0"/>
                </a:ext>
              </a:extLst>
            </a:blip>
            <a:srcRect r="47946" b="41831"/>
            <a:stretch/>
          </p:blipFill>
          <p:spPr>
            <a:xfrm>
              <a:off x="1536187" y="816131"/>
              <a:ext cx="3247571" cy="2893957"/>
            </a:xfrm>
            <a:prstGeom prst="rect">
              <a:avLst/>
            </a:prstGeom>
          </p:spPr>
        </p:pic>
        <p:pic>
          <p:nvPicPr>
            <p:cNvPr id="17" name="Picture 16"/>
            <p:cNvPicPr>
              <a:picLocks noChangeAspect="1"/>
            </p:cNvPicPr>
            <p:nvPr/>
          </p:nvPicPr>
          <p:blipFill rotWithShape="1">
            <a:blip r:embed="rId14" cstate="print">
              <a:extLst>
                <a:ext uri="{28A0092B-C50C-407E-A947-70E740481C1C}">
                  <a14:useLocalDpi xmlns:a14="http://schemas.microsoft.com/office/drawing/2010/main" val="0"/>
                </a:ext>
              </a:extLst>
            </a:blip>
            <a:srcRect r="47946" b="41831"/>
            <a:stretch/>
          </p:blipFill>
          <p:spPr>
            <a:xfrm>
              <a:off x="1536187" y="816132"/>
              <a:ext cx="3247571" cy="2893956"/>
            </a:xfrm>
            <a:prstGeom prst="rect">
              <a:avLst/>
            </a:prstGeom>
          </p:spPr>
        </p:pic>
      </p:grpSp>
    </p:spTree>
    <p:extLst>
      <p:ext uri="{BB962C8B-B14F-4D97-AF65-F5344CB8AC3E}">
        <p14:creationId xmlns:p14="http://schemas.microsoft.com/office/powerpoint/2010/main" val="344237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17"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500"/>
                                        <p:tgtEl>
                                          <p:spTgt spid="14">
                                            <p:txEl>
                                              <p:pRg st="0" end="0"/>
                                            </p:txEl>
                                          </p:spTgt>
                                        </p:tgtEl>
                                      </p:cBhvr>
                                    </p:animEffect>
                                  </p:childTnLst>
                                </p:cTn>
                              </p:par>
                            </p:childTnLst>
                          </p:cTn>
                        </p:par>
                        <p:par>
                          <p:cTn id="27" fill="hold">
                            <p:stCondLst>
                              <p:cond delay="500"/>
                            </p:stCondLst>
                            <p:childTnLst>
                              <p:par>
                                <p:cTn id="28" presetID="17" presetClass="entr" presetSubtype="1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strVal val="#ppt_h"/>
                                          </p:val>
                                        </p:tav>
                                        <p:tav tm="100000">
                                          <p:val>
                                            <p:strVal val="#ppt_h"/>
                                          </p:val>
                                        </p:tav>
                                      </p:tavLst>
                                    </p:anim>
                                  </p:childTnLst>
                                </p:cTn>
                              </p:par>
                            </p:childTnLst>
                          </p:cTn>
                        </p:par>
                        <p:par>
                          <p:cTn id="32" fill="hold">
                            <p:stCondLst>
                              <p:cond delay="1000"/>
                            </p:stCondLst>
                            <p:childTnLst>
                              <p:par>
                                <p:cTn id="33" presetID="17" presetClass="entr" presetSubtype="1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build="p"/>
    </p:bld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39900</TotalTime>
  <Words>4764</Words>
  <Application>Microsoft Office PowerPoint</Application>
  <PresentationFormat>On-screen Show (4:3)</PresentationFormat>
  <Paragraphs>485</Paragraphs>
  <Slides>53</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9" baseType="lpstr">
      <vt:lpstr>Arial</vt:lpstr>
      <vt:lpstr>Calibri</vt:lpstr>
      <vt:lpstr>Futura Md BT</vt:lpstr>
      <vt:lpstr>Times New Roman</vt:lpstr>
      <vt:lpstr>original</vt:lpstr>
      <vt:lpstr>Equation</vt:lpstr>
      <vt:lpstr>PowerPoint Presentation</vt:lpstr>
      <vt:lpstr>Unemployment and Inflation</vt:lpstr>
      <vt:lpstr>Measuring unemployment and inflation</vt:lpstr>
      <vt:lpstr>Measuring the Unemployment Rate, the Labor Force Participation Rate, and the Employment–Population Ratio</vt:lpstr>
      <vt:lpstr>Measuring unemployment</vt:lpstr>
      <vt:lpstr>The household survey</vt:lpstr>
      <vt:lpstr>August 2013 civilian working-age population</vt:lpstr>
      <vt:lpstr>Unemployment rate</vt:lpstr>
      <vt:lpstr>Labor-force participation and employment-population</vt:lpstr>
      <vt:lpstr>Problems with measuring the unemployment rate</vt:lpstr>
      <vt:lpstr>Alternative measures of unemployment: U-6</vt:lpstr>
      <vt:lpstr>Trends in labor force participation</vt:lpstr>
      <vt:lpstr>Is falling labor force participation bad?</vt:lpstr>
      <vt:lpstr>Unemployment rates for different groups</vt:lpstr>
      <vt:lpstr>How long are people typically unemployed?</vt:lpstr>
      <vt:lpstr>The employment situation following the 2007-2009 recession</vt:lpstr>
      <vt:lpstr>The establishment survey</vt:lpstr>
      <vt:lpstr>Comparing the household and establishment surveys</vt:lpstr>
      <vt:lpstr>Revisions to employment numbers</vt:lpstr>
      <vt:lpstr>Job creation and destruction</vt:lpstr>
      <vt:lpstr>Types of Unemployment</vt:lpstr>
      <vt:lpstr>U.S. annual unemployment rate over time</vt:lpstr>
      <vt:lpstr>Three types of unemployment</vt:lpstr>
      <vt:lpstr>Frictional unemployment</vt:lpstr>
      <vt:lpstr>Structural unemployment</vt:lpstr>
      <vt:lpstr>Cyclical unemployment</vt:lpstr>
      <vt:lpstr>How should we categorize unemployment at Caterpillar?</vt:lpstr>
      <vt:lpstr>Explaining Unemployment</vt:lpstr>
      <vt:lpstr>Government policies and the unemployment rate</vt:lpstr>
      <vt:lpstr>Unemployment insurance</vt:lpstr>
      <vt:lpstr>Minimum wage laws</vt:lpstr>
      <vt:lpstr>Labor unions</vt:lpstr>
      <vt:lpstr>Efficiency wages</vt:lpstr>
      <vt:lpstr>Measuring Inflation</vt:lpstr>
      <vt:lpstr>Price level and inflation rate</vt:lpstr>
      <vt:lpstr>Consumer price index</vt:lpstr>
      <vt:lpstr>Calculating the CPI</vt:lpstr>
      <vt:lpstr>A simple CPI calculation</vt:lpstr>
      <vt:lpstr>A simple CPI calculation—continued</vt:lpstr>
      <vt:lpstr>Is the CPI an accurate measure of inflation?</vt:lpstr>
      <vt:lpstr>Producer price index (PPI)</vt:lpstr>
      <vt:lpstr>Using Price Indexes to Adjust for the Effects of Inflation</vt:lpstr>
      <vt:lpstr>Using price indexes to adjust prices</vt:lpstr>
      <vt:lpstr>Nominal and real values</vt:lpstr>
      <vt:lpstr>Nominal Interest Rates versus Real Interest Rates</vt:lpstr>
      <vt:lpstr>Inflation and interest rates</vt:lpstr>
      <vt:lpstr>U.S. nominal and real interest rates</vt:lpstr>
      <vt:lpstr>Does Inflation Impose Costs on the Economy?</vt:lpstr>
      <vt:lpstr>Is inflation a problem?</vt:lpstr>
      <vt:lpstr>Problems with anticipated inflation</vt:lpstr>
      <vt:lpstr>Problems with unanticipated inflation</vt:lpstr>
      <vt:lpstr>What’s so bad about falling prices?</vt:lpstr>
      <vt:lpstr>Common misconceptions to avoid</vt:lpstr>
    </vt:vector>
  </TitlesOfParts>
  <Manager>David Alexander</Manager>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Alethia Spencer</cp:lastModifiedBy>
  <cp:revision>1559</cp:revision>
  <cp:lastPrinted>2012-08-26T22:27:34Z</cp:lastPrinted>
  <dcterms:created xsi:type="dcterms:W3CDTF">2010-11-05T19:39:20Z</dcterms:created>
  <dcterms:modified xsi:type="dcterms:W3CDTF">2021-07-10T14:00:49Z</dcterms:modified>
</cp:coreProperties>
</file>